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305" r:id="rId4"/>
    <p:sldId id="289" r:id="rId5"/>
    <p:sldId id="298" r:id="rId6"/>
    <p:sldId id="309" r:id="rId7"/>
    <p:sldId id="290" r:id="rId8"/>
    <p:sldId id="319" r:id="rId9"/>
    <p:sldId id="291" r:id="rId10"/>
    <p:sldId id="299" r:id="rId11"/>
    <p:sldId id="292" r:id="rId12"/>
    <p:sldId id="301" r:id="rId13"/>
    <p:sldId id="302" r:id="rId14"/>
    <p:sldId id="293" r:id="rId15"/>
    <p:sldId id="304" r:id="rId16"/>
    <p:sldId id="296" r:id="rId17"/>
    <p:sldId id="295" r:id="rId18"/>
    <p:sldId id="288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69" r:id="rId34"/>
    <p:sldId id="272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735" autoAdjust="0"/>
    <p:restoredTop sz="94660"/>
  </p:normalViewPr>
  <p:slideViewPr>
    <p:cSldViewPr>
      <p:cViewPr varScale="1">
        <p:scale>
          <a:sx n="66" d="100"/>
          <a:sy n="66" d="100"/>
        </p:scale>
        <p:origin x="-129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FB52-BC0B-49CB-B197-5BEF10B5C0B3}" type="datetimeFigureOut">
              <a:rPr lang="ru-RU" smtClean="0"/>
              <a:pPr/>
              <a:t>29.09.2016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CF314-7C18-4B49-883C-E49A13B1E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4BE442-7B28-4198-ADD3-87650D2A3FE5}" type="slidenum">
              <a:rPr lang="ru-RU"/>
              <a:pPr/>
              <a:t>8</a:t>
            </a:fld>
            <a:endParaRPr lang="ru-RU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ВОЗРАСТНЫЕ  ОСОБЕННОСТИ  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    ДЕТЕЙ 6 - 7  ЛЕТ</a:t>
            </a:r>
            <a:endParaRPr lang="ru-RU" b="1" i="1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7" y="285728"/>
            <a:ext cx="7392314" cy="1785950"/>
          </a:xfrm>
        </p:spPr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22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 № 6 «Солнышко»</a:t>
            </a:r>
            <a:endParaRPr lang="ru-RU" sz="22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22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Clr>
                <a:srgbClr val="000000"/>
              </a:buClr>
              <a:buSzPct val="100000"/>
            </a:pPr>
            <a:r>
              <a:rPr lang="ru-RU" sz="2200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Воспитатель Волкова М.А.</a:t>
            </a:r>
            <a:endParaRPr lang="ru-RU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2000240"/>
            <a:ext cx="8572560" cy="3638560"/>
          </a:xfrm>
        </p:spPr>
        <p:txBody>
          <a:bodyPr/>
          <a:lstStyle/>
          <a:p>
            <a:r>
              <a:rPr lang="ru-RU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Память</a:t>
            </a:r>
            <a:endParaRPr lang="ru-RU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Увеличивается объем памяти, что позволяет детям непроизвольно запоминать достаточно большой объем информации.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Дети могут самостоятельно ставить перед собой задачу что-либо запомнить.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Используют простейший механический способ запоминания – повторение.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643050"/>
            <a:ext cx="8215370" cy="3714776"/>
          </a:xfrm>
        </p:spPr>
        <p:txBody>
          <a:bodyPr/>
          <a:lstStyle/>
          <a:p>
            <a:pPr algn="l"/>
            <a:r>
              <a:rPr lang="ru-RU" sz="3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Речь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Развивается звуковая сторона, грамматический строй, лексика. 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Развивается связная речь. 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В высказываниях детей отражаются как расширяющийся словарь, так и характер ощущений, формирующихся в этом возрасте.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 Дети начинают активно употреблять обобщающие существительные, синонимы, антонимы, прилагательные и т.д. 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Развиваются диалогическая и некоторые виды монологической речи. 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    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Отношения со сверстниками</a:t>
            </a:r>
            <a:endParaRPr lang="ru-RU" sz="2800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2800" dirty="0" smtClean="0"/>
              <a:t>Преобладают общественно значимые мотивы над личностными. </a:t>
            </a:r>
          </a:p>
          <a:p>
            <a:r>
              <a:rPr lang="ru-RU" sz="2800" dirty="0" smtClean="0"/>
              <a:t>Развивается </a:t>
            </a:r>
            <a:r>
              <a:rPr lang="ru-RU" sz="2800" dirty="0" err="1" smtClean="0"/>
              <a:t>эмпатия</a:t>
            </a:r>
            <a:r>
              <a:rPr lang="ru-RU" sz="2800" dirty="0" smtClean="0"/>
              <a:t>, сочувствие.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r>
              <a:rPr lang="ru-RU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Отношения со взрослыми</a:t>
            </a:r>
            <a:endParaRPr lang="ru-RU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dirty="0" smtClean="0"/>
              <a:t>Умеют следовать инструкции взрослого, придерживаться игровых правил.</a:t>
            </a:r>
          </a:p>
          <a:p>
            <a:r>
              <a:rPr lang="ru-RU" dirty="0" smtClean="0"/>
              <a:t> Ребёнок стремиться качественно выполнить какое-либо задание, сравнить с образцом и переделать, если что-то не получилось.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071967"/>
          </a:xfrm>
        </p:spPr>
        <p:txBody>
          <a:bodyPr/>
          <a:lstStyle/>
          <a:p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Эмоции</a:t>
            </a:r>
          </a:p>
          <a:p>
            <a:pPr algn="just"/>
            <a:r>
              <a:rPr lang="ru-RU" sz="2200" dirty="0" smtClean="0"/>
              <a:t>У ребенка развито устойчивое положительное отношение к себе, уверенность в своих силах. Он в состоянии проявить эмоциональность и самостоятельность в решении социальных и бытовых задач. Возникает критическое отношение к оценке взрослого и сверстника. Оценивание сверстника помогает ребенку оценивать самого себя.</a:t>
            </a:r>
          </a:p>
          <a:p>
            <a:pPr algn="just"/>
            <a:r>
              <a:rPr lang="ru-RU" sz="2200" dirty="0" smtClean="0"/>
              <a:t>О моральных качествах ребенок судит главным образом по своему поведению, которое или согласуется с нормами, принятыми в семье и коллективе сверстников, или не вписывается в систему этих отношений.</a:t>
            </a:r>
          </a:p>
          <a:p>
            <a:pPr algn="just"/>
            <a:r>
              <a:rPr lang="ru-RU" sz="2200" dirty="0" smtClean="0"/>
              <a:t>Самооценка ребёнка старшего дошкольного возраста достаточно адекватна, более характерно её завышение, чем занижение. Ребёнок более объективно оценивает результат деятельности, чем поведение.</a:t>
            </a:r>
          </a:p>
          <a:p>
            <a:pPr>
              <a:buNone/>
            </a:pPr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17787"/>
            <a:ext cx="8229600" cy="3625857"/>
          </a:xfrm>
        </p:spPr>
        <p:txBody>
          <a:bodyPr/>
          <a:lstStyle/>
          <a:p>
            <a:r>
              <a:rPr lang="ru-RU" sz="2800" dirty="0" smtClean="0"/>
              <a:t>   В качестве </a:t>
            </a:r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важнейшего новообразования </a:t>
            </a:r>
            <a:r>
              <a:rPr lang="ru-RU" sz="2800" dirty="0" smtClean="0"/>
              <a:t>в развитии психической и личностной сферы ребенка 6 – 7 летнего возраста является </a:t>
            </a:r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соподчинение мотивов.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ru-RU" sz="2800" dirty="0" smtClean="0"/>
              <a:t>Осознание мотива «я должен», «я смогу» постепенно начинает преобладать над мотивом «я хочу».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857364"/>
            <a:ext cx="8786842" cy="4311649"/>
          </a:xfrm>
        </p:spPr>
        <p:txBody>
          <a:bodyPr/>
          <a:lstStyle/>
          <a:p>
            <a:r>
              <a:rPr lang="ru-RU" sz="2800" dirty="0" smtClean="0"/>
              <a:t>В подготовительной к школе группе завершается дошкольный возраст.</a:t>
            </a:r>
          </a:p>
          <a:p>
            <a:r>
              <a:rPr lang="ru-RU" sz="2800" dirty="0" smtClean="0"/>
              <a:t> Его основные достижения связаны с освоением мира вещей как предметов человеческой культуры; освоением форм позитивного общения с людьми; развитием половой идентификации, формированием позиции школьника. </a:t>
            </a:r>
          </a:p>
          <a:p>
            <a:r>
              <a:rPr lang="ru-RU" sz="2800" dirty="0" smtClean="0"/>
              <a:t>     К концу дошкольного возраста ребенок обладает высоким уровнем познавательного и личностного развития, что позволяет ему в дальнейшем успешно учиться в школе.</a:t>
            </a: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Новообразования возраста</a:t>
            </a:r>
            <a:br>
              <a:rPr lang="ru-RU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/>
                </a:solidFill>
              </a:rPr>
              <a:t>Ребенок может и делает не то, что ему хочется, а то, что нужно, что просит взрослый или определено правилами: воспринимает, запоминает, мыслит, оценивает свою деятельность;</a:t>
            </a:r>
          </a:p>
          <a:p>
            <a:pPr>
              <a:defRPr/>
            </a:pPr>
            <a:r>
              <a:rPr lang="ru-RU" b="1" dirty="0" smtClean="0">
                <a:solidFill>
                  <a:schemeClr val="accent2"/>
                </a:solidFill>
              </a:rPr>
              <a:t>Возникает первая реальная картина мира, о которой у ребенка формируется собственное мнение;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46283"/>
            <a:ext cx="8229600" cy="4197361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ru-RU" b="1" dirty="0" smtClean="0">
                <a:solidFill>
                  <a:schemeClr val="accent2"/>
                </a:solidFill>
              </a:rPr>
              <a:t>Ребенок начинает понимать свои чувства и переживания в полной мере и сообщает об этом взрослым;</a:t>
            </a:r>
          </a:p>
          <a:p>
            <a:pPr>
              <a:lnSpc>
                <a:spcPct val="90000"/>
              </a:lnSpc>
              <a:defRPr/>
            </a:pPr>
            <a:r>
              <a:rPr lang="ru-RU" b="1" dirty="0" smtClean="0">
                <a:solidFill>
                  <a:schemeClr val="accent2"/>
                </a:solidFill>
              </a:rPr>
              <a:t>Детям очень важно как к ним относятся окружающие люди;</a:t>
            </a:r>
          </a:p>
          <a:p>
            <a:pPr>
              <a:lnSpc>
                <a:spcPct val="90000"/>
              </a:lnSpc>
              <a:defRPr/>
            </a:pPr>
            <a:r>
              <a:rPr lang="ru-RU" b="1" dirty="0" smtClean="0">
                <a:solidFill>
                  <a:schemeClr val="accent2"/>
                </a:solidFill>
              </a:rPr>
              <a:t>Происходит полное доверие взрослому, принятие его точки зрения. Отношение к взрослому как к единственному источнику достоверного знания;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500174"/>
            <a:ext cx="8358246" cy="4138626"/>
          </a:xfrm>
        </p:spPr>
        <p:txBody>
          <a:bodyPr/>
          <a:lstStyle/>
          <a:p>
            <a:r>
              <a:rPr lang="ru-RU" sz="1800" dirty="0" smtClean="0"/>
              <a:t> Кризис семи лет.  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    </a:t>
            </a:r>
            <a:r>
              <a:rPr lang="ru-RU" sz="2800" b="1" dirty="0" smtClean="0">
                <a:solidFill>
                  <a:schemeClr val="tx1"/>
                </a:solidFill>
              </a:rPr>
              <a:t>Кризисом семи лет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Заканчивается дошкольный период и открывается новый этап развития ребенка — младший школьный возраст. 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Он может начаться и раньше — в</a:t>
            </a:r>
            <a:r>
              <a:rPr lang="en-US" sz="2400" dirty="0" smtClean="0">
                <a:solidFill>
                  <a:schemeClr val="tx1"/>
                </a:solidFill>
              </a:rPr>
              <a:t> 5</a:t>
            </a:r>
            <a:r>
              <a:rPr lang="ru-RU" sz="2400" dirty="0" smtClean="0">
                <a:solidFill>
                  <a:schemeClr val="tx1"/>
                </a:solidFill>
              </a:rPr>
              <a:t>,5 – 6 лет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Если вашему ребенку вдруг надоел детсад, а привычные игры уже не доставляют ему удовольствия, если он стал непослушным, у него возникает отрицательное отношение к ранее выполнявшимся требованиям, это означает, что наступил очередной кризис. 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По сравнению с другими он проходит мягче, однако важно вовремя заметить его и правильно среагировать.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143116"/>
            <a:ext cx="74631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Возраст 6 - 7 лет</a:t>
            </a:r>
          </a:p>
          <a:p>
            <a:r>
              <a:rPr lang="ru-RU" sz="2800" dirty="0" smtClean="0"/>
              <a:t>Старший дошкольный возраст — период познания мира человеческих отношений, творчества и подготовки к следующему, совершенно новому этапу в его жизни — обучению в школе. </a:t>
            </a:r>
          </a:p>
          <a:p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857364"/>
            <a:ext cx="8643998" cy="3781436"/>
          </a:xfrm>
        </p:spPr>
        <p:txBody>
          <a:bodyPr/>
          <a:lstStyle/>
          <a:p>
            <a:pPr algn="just"/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проявления кризиса: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Негативизм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Упрямство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Строптивость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Своеволие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Протест-бунт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Обесценивание 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Деспотизм, ревности</a:t>
            </a:r>
            <a:endParaRPr lang="ru-RU" sz="2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3"/>
          <p:cNvSpPr>
            <a:spLocks noGrp="1"/>
          </p:cNvSpPr>
          <p:nvPr>
            <p:ph type="title"/>
          </p:nvPr>
        </p:nvSpPr>
        <p:spPr>
          <a:xfrm>
            <a:off x="428625" y="1928802"/>
            <a:ext cx="8229600" cy="714380"/>
          </a:xfrm>
        </p:spPr>
        <p:txBody>
          <a:bodyPr/>
          <a:lstStyle/>
          <a:p>
            <a:pPr eaLnBrk="1" hangingPunct="1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Кризис 7 лет 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14282" y="2285992"/>
            <a:ext cx="4714908" cy="4357717"/>
          </a:xfrm>
        </p:spPr>
        <p:txBody>
          <a:bodyPr rtlCol="0">
            <a:normAutofit fontScale="25000" lnSpcReduction="2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ru-RU" sz="9600" i="1" dirty="0" smtClean="0">
              <a:latin typeface="+mj-lt"/>
              <a:cs typeface="Times New Roman" pitchFamily="18" charset="0"/>
            </a:endParaRP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Ребенок перерос ту систему отношений, в которую он включен сейчас.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Связан </a:t>
            </a:r>
            <a:r>
              <a:rPr lang="ru-RU" sz="9600" i="1" dirty="0">
                <a:latin typeface="Times New Roman" pitchFamily="18" charset="0"/>
                <a:cs typeface="Times New Roman" pitchFamily="18" charset="0"/>
              </a:rPr>
              <a:t>с поступлением ребенка в школу. 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Умение выдерживать школьные </a:t>
            </a:r>
            <a:r>
              <a:rPr lang="ru-RU" sz="9600" i="1" dirty="0">
                <a:latin typeface="Times New Roman" pitchFamily="18" charset="0"/>
                <a:cs typeface="Times New Roman" pitchFamily="18" charset="0"/>
              </a:rPr>
              <a:t>нагрузки, новую 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систему требований, отношений.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Ведущей деятельностью становится учеба.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Страхи, повышенная тревожность.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/>
              <a:t> </a:t>
            </a:r>
            <a:endParaRPr lang="ru-RU" dirty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2292" name="Содержимое 6" descr="C50ad00ec4b3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857752" y="3429000"/>
            <a:ext cx="4038600" cy="312896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ru-RU" sz="3600" b="1">
                <a:solidFill>
                  <a:srgbClr val="990000"/>
                </a:solidFill>
                <a:latin typeface="Georgia" pitchFamily="18" charset="0"/>
              </a:rPr>
              <a:t>Советы родителям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43174" y="2071678"/>
            <a:ext cx="6250001" cy="452597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dirty="0">
                <a:latin typeface="Georgia" pitchFamily="18" charset="0"/>
              </a:rPr>
              <a:t>Главный совет – будьте внимательны к ребенку, любите его, но не «привязывайте» к себе, пусть у него будут друзья, свой круг общения. Будьте готовы поддержать ребенка, выслушать и ободрить его. Залог успеха – доброжелательные и открытые отношения в семье. Справиться с проблемой легче, когда она только возникла и не привела еще к негативным последствиям.</a:t>
            </a:r>
          </a:p>
        </p:txBody>
      </p:sp>
      <p:pic>
        <p:nvPicPr>
          <p:cNvPr id="19460" name="Picture 4" descr="cem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496"/>
            <a:ext cx="3027068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28802"/>
            <a:ext cx="8640762" cy="466884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dirty="0">
                <a:latin typeface="Georgia" pitchFamily="18" charset="0"/>
              </a:rPr>
              <a:t>Поощряйте общение со сверстниками</a:t>
            </a:r>
          </a:p>
          <a:p>
            <a:pPr algn="ctr">
              <a:buFontTx/>
              <a:buNone/>
            </a:pPr>
            <a:endParaRPr lang="ru-RU" dirty="0">
              <a:latin typeface="Georgia" pitchFamily="18" charset="0"/>
            </a:endParaRPr>
          </a:p>
        </p:txBody>
      </p:sp>
      <p:pic>
        <p:nvPicPr>
          <p:cNvPr id="1026" name="Picture 2" descr="C:\Users\Lenovo\Desktop\средняя гр\SDC133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600" y="-3886200"/>
            <a:ext cx="1800000" cy="1350000"/>
          </a:xfrm>
          <a:prstGeom prst="rect">
            <a:avLst/>
          </a:prstGeom>
          <a:noFill/>
        </p:spPr>
      </p:pic>
      <p:pic>
        <p:nvPicPr>
          <p:cNvPr id="1027" name="Picture 3" descr="C:\Users\Lenovo\Desktop\средняя гр\SDC1337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500306"/>
            <a:ext cx="3143272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28802"/>
            <a:ext cx="8713787" cy="466884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dirty="0">
                <a:latin typeface="Georgia" pitchFamily="18" charset="0"/>
              </a:rPr>
              <a:t>Учите ребенка управлять эмоциями (на примере своего поведения)</a:t>
            </a:r>
          </a:p>
          <a:p>
            <a:pPr algn="ctr">
              <a:buFontTx/>
              <a:buNone/>
            </a:pP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567122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Нужно заранее готовить ребенка к школе (развивающие игры, стихи).</a:t>
            </a:r>
          </a:p>
          <a:p>
            <a:pPr algn="l">
              <a:buFont typeface="Arial" pitchFamily="34" charset="0"/>
              <a:buChar char="•"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 надо  перегружать  дополнительными занятиями.</a:t>
            </a:r>
          </a:p>
          <a:p>
            <a:pPr algn="l">
              <a:buFont typeface="Arial" pitchFamily="34" charset="0"/>
              <a:buChar char="•"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Больше хвалить.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>
          <a:xfrm>
            <a:off x="900113" y="1857364"/>
            <a:ext cx="7924800" cy="642942"/>
          </a:xfrm>
        </p:spPr>
        <p:txBody>
          <a:bodyPr/>
          <a:lstStyle/>
          <a:p>
            <a:pPr eaLnBrk="1" hangingPunct="1"/>
            <a:r>
              <a:rPr lang="ru-RU" sz="4000" dirty="0" smtClean="0">
                <a:solidFill>
                  <a:srgbClr val="008000"/>
                </a:solidFill>
              </a:rPr>
              <a:t>Дети 6-7 лет должны уметь: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7" y="2393950"/>
            <a:ext cx="8164542" cy="4464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/>
              <a:t>Различать геометрические фигуры, выделять их в предметах окружающего мира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Характеризовать пространственные взаимоотношения предметов(</a:t>
            </a:r>
            <a:r>
              <a:rPr lang="ru-RU" dirty="0" err="1" smtClean="0"/>
              <a:t>справа-слева</a:t>
            </a:r>
            <a:r>
              <a:rPr lang="ru-RU" dirty="0" smtClean="0"/>
              <a:t>, </a:t>
            </a:r>
            <a:r>
              <a:rPr lang="ru-RU" dirty="0" err="1" smtClean="0"/>
              <a:t>над-под</a:t>
            </a:r>
            <a:r>
              <a:rPr lang="ru-RU" dirty="0" smtClean="0"/>
              <a:t>, </a:t>
            </a:r>
            <a:r>
              <a:rPr lang="ru-RU" dirty="0" err="1" smtClean="0"/>
              <a:t>на-за</a:t>
            </a:r>
            <a:r>
              <a:rPr lang="ru-RU" dirty="0" smtClean="0"/>
              <a:t>, </a:t>
            </a:r>
            <a:r>
              <a:rPr lang="ru-RU" dirty="0" err="1" smtClean="0"/>
              <a:t>сверху-снизу</a:t>
            </a:r>
            <a:r>
              <a:rPr lang="ru-RU" dirty="0" smtClean="0"/>
              <a:t> и др.)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Различать пространственное расположение фигур, деталей на плоскости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>
          <a:xfrm>
            <a:off x="900113" y="1714488"/>
            <a:ext cx="7851775" cy="1214446"/>
          </a:xfrm>
        </p:spPr>
        <p:txBody>
          <a:bodyPr/>
          <a:lstStyle/>
          <a:p>
            <a:pPr eaLnBrk="1" hangingPunct="1"/>
            <a:r>
              <a:rPr lang="ru-RU" sz="4000" dirty="0" smtClean="0">
                <a:solidFill>
                  <a:srgbClr val="008000"/>
                </a:solidFill>
              </a:rPr>
              <a:t>Дети 6-7 лет должны уметь: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9213" y="2919413"/>
            <a:ext cx="7191375" cy="28273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/>
              <a:t>Классифицировать фигуры по форме, размеру, цвету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Мысленно находить часть целого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Достраивать фигуры по схеме, конструировать их из деталей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71612"/>
            <a:ext cx="8686800" cy="1428760"/>
          </a:xfrm>
        </p:spPr>
        <p:txBody>
          <a:bodyPr/>
          <a:lstStyle/>
          <a:p>
            <a:pPr eaLnBrk="1" hangingPunct="1"/>
            <a:r>
              <a:rPr lang="ru-RU" sz="3600" b="1" i="1" u="sng" dirty="0" smtClean="0">
                <a:solidFill>
                  <a:srgbClr val="FF0000"/>
                </a:solidFill>
                <a:latin typeface="Cooper Black" pitchFamily="18" charset="0"/>
              </a:rPr>
              <a:t>                               Речь</a:t>
            </a:r>
            <a:r>
              <a:rPr lang="ru-RU" sz="3600" i="1" u="sng" dirty="0" smtClean="0">
                <a:solidFill>
                  <a:srgbClr val="FF0000"/>
                </a:solidFill>
                <a:latin typeface="Cooper Black" pitchFamily="18" charset="0"/>
              </a:rPr>
              <a:t/>
            </a:r>
            <a:br>
              <a:rPr lang="ru-RU" sz="3600" i="1" u="sng" dirty="0" smtClean="0">
                <a:solidFill>
                  <a:srgbClr val="FF0000"/>
                </a:solidFill>
                <a:latin typeface="Cooper Black" pitchFamily="18" charset="0"/>
              </a:rPr>
            </a:br>
            <a:r>
              <a:rPr lang="ru-RU" sz="3600" dirty="0" smtClean="0">
                <a:solidFill>
                  <a:srgbClr val="008000"/>
                </a:solidFill>
              </a:rPr>
              <a:t>дети 6-7 лет должны: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786057"/>
            <a:ext cx="8343900" cy="3738567"/>
          </a:xfrm>
        </p:spPr>
        <p:txBody>
          <a:bodyPr/>
          <a:lstStyle/>
          <a:p>
            <a:pPr eaLnBrk="1" hangingPunct="1"/>
            <a:r>
              <a:rPr lang="ru-RU" sz="2800" dirty="0" smtClean="0"/>
              <a:t>Правильно произносить все звуки родного языка</a:t>
            </a:r>
          </a:p>
          <a:p>
            <a:pPr eaLnBrk="1" hangingPunct="1"/>
            <a:r>
              <a:rPr lang="ru-RU" sz="2800" dirty="0" smtClean="0"/>
              <a:t>Уметь различать и называть слова с определенным звуком</a:t>
            </a:r>
          </a:p>
          <a:p>
            <a:pPr eaLnBrk="1" hangingPunct="1"/>
            <a:r>
              <a:rPr lang="ru-RU" sz="2800" dirty="0" smtClean="0"/>
              <a:t>Уметь определять место звука в слове (начало–середина–конец)</a:t>
            </a:r>
          </a:p>
          <a:p>
            <a:pPr eaLnBrk="1" hangingPunct="1"/>
            <a:r>
              <a:rPr lang="ru-RU" sz="2800" dirty="0" smtClean="0"/>
              <a:t>Делить слова на слоги</a:t>
            </a:r>
          </a:p>
          <a:p>
            <a:pPr eaLnBrk="1" hangingPunct="1"/>
            <a:r>
              <a:rPr lang="ru-RU" sz="2800" dirty="0" smtClean="0"/>
              <a:t>Составлять слова из слогов</a:t>
            </a:r>
          </a:p>
          <a:p>
            <a:pPr eaLnBrk="1" hangingPunct="1"/>
            <a:r>
              <a:rPr lang="ru-RU" sz="2800" dirty="0" smtClean="0"/>
              <a:t>Иметь представление о предложении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00240"/>
            <a:ext cx="8229600" cy="1714512"/>
          </a:xfrm>
        </p:spPr>
        <p:txBody>
          <a:bodyPr/>
          <a:lstStyle/>
          <a:p>
            <a:pPr eaLnBrk="1" hangingPunct="1"/>
            <a:r>
              <a:rPr lang="ru-RU" sz="6000" b="1" u="sng" dirty="0" smtClean="0">
                <a:solidFill>
                  <a:srgbClr val="FF0000"/>
                </a:solidFill>
                <a:latin typeface="Cooper Black" pitchFamily="18" charset="0"/>
              </a:rPr>
              <a:t>                               </a:t>
            </a:r>
            <a:r>
              <a:rPr lang="ru-RU" sz="6000" b="1" i="1" u="sng" dirty="0" smtClean="0">
                <a:solidFill>
                  <a:srgbClr val="FF0000"/>
                </a:solidFill>
                <a:latin typeface="Cooper Black" pitchFamily="18" charset="0"/>
              </a:rPr>
              <a:t>Речь</a:t>
            </a:r>
            <a:r>
              <a:rPr lang="ru-RU" sz="4800" dirty="0" smtClean="0">
                <a:solidFill>
                  <a:srgbClr val="FF0000"/>
                </a:solidFill>
              </a:rPr>
              <a:t/>
            </a:r>
            <a:br>
              <a:rPr lang="ru-RU" sz="4800" dirty="0" smtClean="0">
                <a:solidFill>
                  <a:srgbClr val="FF0000"/>
                </a:solidFill>
              </a:rPr>
            </a:br>
            <a:r>
              <a:rPr lang="ru-RU" sz="4800" dirty="0" smtClean="0">
                <a:solidFill>
                  <a:srgbClr val="008000"/>
                </a:solidFill>
              </a:rPr>
              <a:t>д</a:t>
            </a:r>
            <a:r>
              <a:rPr lang="ru-RU" sz="3600" dirty="0" smtClean="0">
                <a:solidFill>
                  <a:srgbClr val="008000"/>
                </a:solidFill>
              </a:rPr>
              <a:t>ети 6-7 лет должны: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3214687"/>
            <a:ext cx="8270875" cy="3309938"/>
          </a:xfrm>
        </p:spPr>
        <p:txBody>
          <a:bodyPr/>
          <a:lstStyle/>
          <a:p>
            <a:pPr eaLnBrk="1" hangingPunct="1"/>
            <a:endParaRPr lang="ru-RU" sz="2800" dirty="0" smtClean="0"/>
          </a:p>
          <a:p>
            <a:pPr eaLnBrk="1" hangingPunct="1"/>
            <a:r>
              <a:rPr lang="ru-RU" sz="2800" dirty="0" smtClean="0"/>
              <a:t>Уметь согласовывать слова в роде, числе и падеже</a:t>
            </a:r>
          </a:p>
          <a:p>
            <a:pPr eaLnBrk="1" hangingPunct="1"/>
            <a:r>
              <a:rPr lang="ru-RU" sz="2800" dirty="0" smtClean="0"/>
              <a:t>Подбирать синонимы, антонимы</a:t>
            </a:r>
          </a:p>
          <a:p>
            <a:pPr eaLnBrk="1" hangingPunct="1"/>
            <a:r>
              <a:rPr lang="ru-RU" sz="2800" dirty="0" smtClean="0"/>
              <a:t>Использовать разные способы образования слов</a:t>
            </a:r>
          </a:p>
          <a:p>
            <a:pPr eaLnBrk="1" hangingPunct="1"/>
            <a:r>
              <a:rPr lang="ru-RU" sz="2800" dirty="0" smtClean="0"/>
              <a:t>Пересказывать знакомые сказки и рассказы</a:t>
            </a:r>
          </a:p>
          <a:p>
            <a:pPr eaLnBrk="1" hangingPunct="1"/>
            <a:r>
              <a:rPr lang="ru-RU" sz="2800" dirty="0" smtClean="0"/>
              <a:t>Составлять рассказы и сказки по картинке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r>
              <a:rPr lang="ru-RU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Игровая деятельность</a:t>
            </a:r>
            <a:endParaRPr lang="ru-RU" sz="2400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2400" dirty="0" smtClean="0"/>
              <a:t>В сюжетно-ролевых играх дети осваивают сложные взаимодействия людей, жизненные ситуации</a:t>
            </a:r>
          </a:p>
          <a:p>
            <a:r>
              <a:rPr lang="ru-RU" sz="2400" dirty="0" smtClean="0"/>
              <a:t>Игровое пространство усложняется. </a:t>
            </a:r>
          </a:p>
          <a:p>
            <a:r>
              <a:rPr lang="ru-RU" sz="2400" dirty="0" smtClean="0"/>
              <a:t>При организации совместных игр дети используют договор, умеют учитывать интересы других, в некоторой степени сдерживать эмоциональные порывы.</a:t>
            </a:r>
          </a:p>
          <a:p>
            <a:r>
              <a:rPr lang="ru-RU" sz="2400" dirty="0" smtClean="0"/>
              <a:t>Происходит постепенный переход от игры как ведущей деятельности к учению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7700" smtClean="0"/>
              <a:t>  </a:t>
            </a:r>
            <a:r>
              <a:rPr lang="en-US" sz="7700" smtClean="0"/>
              <a:t>  </a:t>
            </a:r>
            <a:r>
              <a:rPr lang="ru-RU" sz="7700" smtClean="0"/>
              <a:t>Моторика</a:t>
            </a:r>
          </a:p>
        </p:txBody>
      </p:sp>
      <p:sp>
        <p:nvSpPr>
          <p:cNvPr id="44035" name="AutoShape 4"/>
          <p:cNvSpPr>
            <a:spLocks noChangeArrowheads="1"/>
          </p:cNvSpPr>
          <p:nvPr/>
        </p:nvSpPr>
        <p:spPr bwMode="auto">
          <a:xfrm>
            <a:off x="1763713" y="2852738"/>
            <a:ext cx="1008062" cy="935037"/>
          </a:xfrm>
          <a:prstGeom prst="curvedRightArrow">
            <a:avLst>
              <a:gd name="adj1" fmla="val 20000"/>
              <a:gd name="adj2" fmla="val 40000"/>
              <a:gd name="adj3" fmla="val 359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6" name="AutoShape 5"/>
          <p:cNvSpPr>
            <a:spLocks noChangeArrowheads="1"/>
          </p:cNvSpPr>
          <p:nvPr/>
        </p:nvSpPr>
        <p:spPr bwMode="auto">
          <a:xfrm>
            <a:off x="7092950" y="4149725"/>
            <a:ext cx="1079500" cy="863600"/>
          </a:xfrm>
          <a:prstGeom prst="curvedLeftArrow">
            <a:avLst>
              <a:gd name="adj1" fmla="val 20000"/>
              <a:gd name="adj2" fmla="val 40000"/>
              <a:gd name="adj3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7" name="Text Box 6"/>
          <p:cNvSpPr txBox="1">
            <a:spLocks noChangeArrowheads="1"/>
          </p:cNvSpPr>
          <p:nvPr/>
        </p:nvSpPr>
        <p:spPr bwMode="auto">
          <a:xfrm>
            <a:off x="2124075" y="4652963"/>
            <a:ext cx="4826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>
                <a:solidFill>
                  <a:srgbClr val="0000FF"/>
                </a:solidFill>
              </a:rPr>
              <a:t>крупная</a:t>
            </a:r>
          </a:p>
        </p:txBody>
      </p:sp>
      <p:sp>
        <p:nvSpPr>
          <p:cNvPr id="44038" name="Text Box 7"/>
          <p:cNvSpPr txBox="1">
            <a:spLocks noChangeArrowheads="1"/>
          </p:cNvSpPr>
          <p:nvPr/>
        </p:nvSpPr>
        <p:spPr bwMode="auto">
          <a:xfrm>
            <a:off x="3563938" y="3284538"/>
            <a:ext cx="2520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000" i="1">
                <a:solidFill>
                  <a:srgbClr val="DB0954"/>
                </a:solidFill>
              </a:rPr>
              <a:t>мелкая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6600" smtClean="0">
                <a:solidFill>
                  <a:srgbClr val="0000FF"/>
                </a:solidFill>
              </a:rPr>
              <a:t>Крупная моторика</a:t>
            </a:r>
          </a:p>
        </p:txBody>
      </p:sp>
      <p:sp>
        <p:nvSpPr>
          <p:cNvPr id="45059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250825" y="2060575"/>
            <a:ext cx="2738438" cy="41417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4300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z="4300" i="1" smtClean="0">
                <a:solidFill>
                  <a:schemeClr val="tx2"/>
                </a:solidFill>
              </a:rPr>
              <a:t>Ребенок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300" i="1" smtClean="0">
                <a:solidFill>
                  <a:schemeClr val="tx2"/>
                </a:solidFill>
              </a:rPr>
              <a:t>должен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300" i="1" smtClean="0">
                <a:solidFill>
                  <a:schemeClr val="tx2"/>
                </a:solidFill>
              </a:rPr>
              <a:t>уметь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3348038" y="2133600"/>
            <a:ext cx="5076825" cy="4214813"/>
          </a:xfrm>
        </p:spPr>
        <p:txBody>
          <a:bodyPr/>
          <a:lstStyle/>
          <a:p>
            <a:pPr eaLnBrk="1" hangingPunct="1"/>
            <a:r>
              <a:rPr lang="ru-RU" smtClean="0"/>
              <a:t>Прямо и твердо ходить, бегать, прыгать</a:t>
            </a:r>
          </a:p>
          <a:p>
            <a:pPr eaLnBrk="1" hangingPunct="1"/>
            <a:r>
              <a:rPr lang="ru-RU" smtClean="0"/>
              <a:t>Точно ловить и кидать мяч</a:t>
            </a:r>
          </a:p>
          <a:p>
            <a:pPr eaLnBrk="1" hangingPunct="1"/>
            <a:r>
              <a:rPr lang="ru-RU" smtClean="0"/>
              <a:t>На протяжении некоторого времени носить не очень легкие вещи, большие предметы</a:t>
            </a:r>
          </a:p>
          <a:p>
            <a:pPr eaLnBrk="1" hangingPunct="1"/>
            <a:r>
              <a:rPr lang="ru-RU" smtClean="0"/>
              <a:t>Застегивать пуговицы, завязывать шнурки и т.п.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14313"/>
            <a:ext cx="7612062" cy="1462087"/>
          </a:xfrm>
        </p:spPr>
        <p:txBody>
          <a:bodyPr/>
          <a:lstStyle/>
          <a:p>
            <a:pPr eaLnBrk="1" hangingPunct="1"/>
            <a:r>
              <a:rPr lang="ru-RU" sz="4800" smtClean="0">
                <a:solidFill>
                  <a:srgbClr val="DB0954"/>
                </a:solidFill>
              </a:rPr>
              <a:t>Мелкая моторика</a:t>
            </a:r>
          </a:p>
        </p:txBody>
      </p:sp>
      <p:sp>
        <p:nvSpPr>
          <p:cNvPr id="46083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179388" y="2276475"/>
            <a:ext cx="2447925" cy="3906838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ru-RU" sz="4400" i="1" smtClean="0">
              <a:solidFill>
                <a:srgbClr val="A5073F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i="1" smtClean="0">
                <a:solidFill>
                  <a:srgbClr val="A5073F"/>
                </a:solidFill>
              </a:rPr>
              <a:t>Ребенок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i="1" smtClean="0">
                <a:solidFill>
                  <a:srgbClr val="A5073F"/>
                </a:solidFill>
              </a:rPr>
              <a:t>должен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i="1" smtClean="0">
                <a:solidFill>
                  <a:srgbClr val="A5073F"/>
                </a:solidFill>
              </a:rPr>
              <a:t>уметь</a:t>
            </a:r>
          </a:p>
        </p:txBody>
      </p:sp>
      <p:sp>
        <p:nvSpPr>
          <p:cNvPr id="46084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2951163" y="2060575"/>
            <a:ext cx="6192837" cy="5184775"/>
          </a:xfrm>
        </p:spPr>
        <p:txBody>
          <a:bodyPr/>
          <a:lstStyle/>
          <a:p>
            <a:pPr eaLnBrk="1" hangingPunct="1"/>
            <a:r>
              <a:rPr lang="ru-RU" smtClean="0"/>
              <a:t>Проводить прямые, а не дрожащие линии</a:t>
            </a:r>
          </a:p>
          <a:p>
            <a:pPr eaLnBrk="1" hangingPunct="1"/>
            <a:r>
              <a:rPr lang="ru-RU" smtClean="0"/>
              <a:t>«Видеть строку» и писать в ней</a:t>
            </a:r>
          </a:p>
          <a:p>
            <a:pPr eaLnBrk="1" hangingPunct="1"/>
            <a:r>
              <a:rPr lang="ru-RU" smtClean="0"/>
              <a:t>Видеть клеточки и точно вести по ним рисунок</a:t>
            </a:r>
          </a:p>
          <a:p>
            <a:pPr eaLnBrk="1" hangingPunct="1"/>
            <a:r>
              <a:rPr lang="ru-RU" smtClean="0"/>
              <a:t>Проводить по линии, отрывая карандаш не более трех раз, без многократного наведения по одному и тому же месту, без сильного нажима на бумагу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214282" y="357167"/>
            <a:ext cx="8929718" cy="6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МАТЕМАТИКА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ru-RU" b="1" i="1" u="sng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b="1" i="1" u="sng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ru-RU" b="1" i="1" u="sng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b="1" i="1" u="sng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Совершенствовать навыки количественного и порядкового счета в пределах 10. 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 со счетом в пределах 20 без операций над числами.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Знакомить с числами второго десятка.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Закреплять понимание отношений между числами натурального ряда (7 больше 6 на 1, а 6 меньше 7 на 1), умение увеличивать и уменьшать каждое число на 1 (в пределах 10).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называть числа в прямом и обратном порядке (устный счет), последующее и предыдущее число к названному или обозначенному цифрой, определять пропущенное число.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Знакомить с составом чисел в пределах 10.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раскладывать число на два меньших и составлять из двух меньших большее (в пределах 10, на наглядной основе).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 с монетами достоинством 1, 5, 10 копеек, 1, 2, 5, 10 рублей (различение, набор и размен монет).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на наглядной основе составлять и решать простые арифметические задачи на сложение (к большему прибавляется меньшее) и на вычитание (вычитаемое меньше остатка); при решении задач пользоваться знаками действий: плюс (+), минус (–) и знаком отношения равно (=).</a:t>
            </a:r>
          </a:p>
          <a:p>
            <a:pPr lvl="0"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916832"/>
            <a:ext cx="75822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solidFill>
                  <a:srgbClr val="00B0F0"/>
                </a:solidFill>
              </a:rPr>
              <a:t>Благодарим за внимание!</a:t>
            </a:r>
            <a:endParaRPr lang="ru-RU" sz="4800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/>
          <a:lstStyle/>
          <a:p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Конструирование</a:t>
            </a:r>
          </a:p>
          <a:p>
            <a:r>
              <a:rPr lang="ru-RU" sz="2400" dirty="0" smtClean="0"/>
              <a:t>Освоили конструирование из строительного материала. </a:t>
            </a:r>
          </a:p>
          <a:p>
            <a:r>
              <a:rPr lang="ru-RU" sz="2400" dirty="0" smtClean="0"/>
              <a:t>Могут освоить сложные формы сложения из листа бумаги и придумывать собственные</a:t>
            </a:r>
          </a:p>
          <a:p>
            <a:r>
              <a:rPr lang="ru-RU" sz="2400" dirty="0" smtClean="0"/>
              <a:t>Усложняется конструирование из природного материала. 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1785926"/>
            <a:ext cx="792961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Изобразительная деятельность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ru-RU" sz="2000" b="1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000" dirty="0" smtClean="0"/>
              <a:t>Образы из окружающей жизни и литературных произведений сложные.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000" dirty="0" smtClean="0"/>
              <a:t>Рисунки приобретают более детализированный характер, обогащается их цветовая гамма.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000" dirty="0" smtClean="0"/>
              <a:t>Более явными становятся различия между рисунками мальчиков и девочек.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000" dirty="0" smtClean="0"/>
              <a:t>Изображение человека становится еще более детализированным и пропорциональным.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sz="2000" dirty="0" smtClean="0"/>
              <a:t>Появляются пальцы на руках, глаза, рот, нос, брови, подбородок. Одежда может быть украшена различными деталями.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229600" cy="500066"/>
          </a:xfrm>
          <a:solidFill>
            <a:srgbClr val="66FFFF"/>
          </a:solidFill>
        </p:spPr>
        <p:txBody>
          <a:bodyPr/>
          <a:lstStyle/>
          <a:p>
            <a:pPr eaLnBrk="1" hangingPunct="1"/>
            <a:r>
              <a:rPr lang="ru-RU" sz="4000" b="1" dirty="0" smtClean="0"/>
              <a:t>Ведущие психические процессы</a:t>
            </a:r>
          </a:p>
        </p:txBody>
      </p:sp>
      <p:pic>
        <p:nvPicPr>
          <p:cNvPr id="27651" name="Picture 6" descr="девочка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428992" y="2000241"/>
            <a:ext cx="2260600" cy="1714512"/>
          </a:xfrm>
          <a:noFill/>
        </p:spPr>
      </p:pic>
      <p:sp>
        <p:nvSpPr>
          <p:cNvPr id="27652" name="Line 8"/>
          <p:cNvSpPr>
            <a:spLocks noChangeShapeType="1"/>
          </p:cNvSpPr>
          <p:nvPr/>
        </p:nvSpPr>
        <p:spPr bwMode="auto">
          <a:xfrm flipH="1" flipV="1">
            <a:off x="2428860" y="2428868"/>
            <a:ext cx="1081087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53" name="Line 9"/>
          <p:cNvSpPr>
            <a:spLocks noChangeShapeType="1"/>
          </p:cNvSpPr>
          <p:nvPr/>
        </p:nvSpPr>
        <p:spPr bwMode="auto">
          <a:xfrm flipV="1">
            <a:off x="5715008" y="2357430"/>
            <a:ext cx="936625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54" name="Line 10"/>
          <p:cNvSpPr>
            <a:spLocks noChangeShapeType="1"/>
          </p:cNvSpPr>
          <p:nvPr/>
        </p:nvSpPr>
        <p:spPr bwMode="auto">
          <a:xfrm flipH="1">
            <a:off x="2071670" y="3643314"/>
            <a:ext cx="1296987" cy="2889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55" name="Line 11"/>
          <p:cNvSpPr>
            <a:spLocks noChangeShapeType="1"/>
          </p:cNvSpPr>
          <p:nvPr/>
        </p:nvSpPr>
        <p:spPr bwMode="auto">
          <a:xfrm>
            <a:off x="5643570" y="3357563"/>
            <a:ext cx="1071570" cy="1428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56" name="Line 12"/>
          <p:cNvSpPr>
            <a:spLocks noChangeShapeType="1"/>
          </p:cNvSpPr>
          <p:nvPr/>
        </p:nvSpPr>
        <p:spPr bwMode="auto">
          <a:xfrm>
            <a:off x="4597717" y="3714752"/>
            <a:ext cx="45720" cy="42862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57" name="Text Box 13"/>
          <p:cNvSpPr txBox="1">
            <a:spLocks noChangeArrowheads="1"/>
          </p:cNvSpPr>
          <p:nvPr/>
        </p:nvSpPr>
        <p:spPr bwMode="auto">
          <a:xfrm>
            <a:off x="0" y="2143117"/>
            <a:ext cx="23399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dirty="0">
                <a:solidFill>
                  <a:schemeClr val="accent2"/>
                </a:solidFill>
              </a:rPr>
              <a:t>внимание</a:t>
            </a:r>
          </a:p>
        </p:txBody>
      </p:sp>
      <p:sp>
        <p:nvSpPr>
          <p:cNvPr id="27658" name="Text Box 14"/>
          <p:cNvSpPr txBox="1">
            <a:spLocks noChangeArrowheads="1"/>
          </p:cNvSpPr>
          <p:nvPr/>
        </p:nvSpPr>
        <p:spPr bwMode="auto">
          <a:xfrm>
            <a:off x="6588125" y="1928802"/>
            <a:ext cx="2376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i="1" dirty="0">
                <a:solidFill>
                  <a:srgbClr val="CC66FF"/>
                </a:solidFill>
              </a:rPr>
              <a:t>мышление</a:t>
            </a:r>
          </a:p>
        </p:txBody>
      </p:sp>
      <p:sp>
        <p:nvSpPr>
          <p:cNvPr id="27659" name="Text Box 15"/>
          <p:cNvSpPr txBox="1">
            <a:spLocks noChangeArrowheads="1"/>
          </p:cNvSpPr>
          <p:nvPr/>
        </p:nvSpPr>
        <p:spPr bwMode="auto">
          <a:xfrm>
            <a:off x="395288" y="3500438"/>
            <a:ext cx="23050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b="1" dirty="0">
                <a:solidFill>
                  <a:srgbClr val="CC00CC"/>
                </a:solidFill>
              </a:rPr>
              <a:t>память</a:t>
            </a:r>
          </a:p>
        </p:txBody>
      </p:sp>
      <p:sp>
        <p:nvSpPr>
          <p:cNvPr id="27660" name="Text Box 16"/>
          <p:cNvSpPr txBox="1">
            <a:spLocks noChangeArrowheads="1"/>
          </p:cNvSpPr>
          <p:nvPr/>
        </p:nvSpPr>
        <p:spPr bwMode="auto">
          <a:xfrm>
            <a:off x="6372225" y="3429000"/>
            <a:ext cx="2592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solidFill>
                  <a:srgbClr val="009900"/>
                </a:solidFill>
              </a:rPr>
              <a:t>восприятие</a:t>
            </a:r>
          </a:p>
        </p:txBody>
      </p:sp>
      <p:sp>
        <p:nvSpPr>
          <p:cNvPr id="27661" name="Text Box 17"/>
          <p:cNvSpPr txBox="1">
            <a:spLocks noChangeArrowheads="1"/>
          </p:cNvSpPr>
          <p:nvPr/>
        </p:nvSpPr>
        <p:spPr bwMode="auto">
          <a:xfrm>
            <a:off x="3357554" y="4071942"/>
            <a:ext cx="25717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solidFill>
                  <a:srgbClr val="CC6600"/>
                </a:solidFill>
              </a:rPr>
              <a:t>воображение</a:t>
            </a:r>
          </a:p>
        </p:txBody>
      </p:sp>
      <p:pic>
        <p:nvPicPr>
          <p:cNvPr id="14" name="Picture 6" descr="j0300840"/>
          <p:cNvPicPr>
            <a:picLocks noChangeAspect="1" noChangeArrowheads="1"/>
          </p:cNvPicPr>
          <p:nvPr/>
        </p:nvPicPr>
        <p:blipFill>
          <a:blip r:embed="rId3">
            <a:lum bright="6000"/>
            <a:grayscl/>
          </a:blip>
          <a:srcRect l="11900" t="21898" r="5356" b="14600"/>
          <a:stretch>
            <a:fillRect/>
          </a:stretch>
        </p:blipFill>
        <p:spPr bwMode="auto">
          <a:xfrm>
            <a:off x="3000364" y="4929198"/>
            <a:ext cx="2933415" cy="176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142845" y="5214950"/>
            <a:ext cx="35004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произвольное</a:t>
            </a:r>
            <a:endParaRPr lang="ru-RU" sz="48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72132" y="4929198"/>
            <a:ext cx="35718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kern="1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/>
                <a:cs typeface="Times New Roman"/>
              </a:rPr>
              <a:t>непроизвольное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r>
              <a:rPr lang="ru-RU" sz="2400" dirty="0" smtClean="0"/>
              <a:t>У детей продолжает развиваться </a:t>
            </a:r>
            <a:r>
              <a:rPr lang="ru-RU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восприятие</a:t>
            </a:r>
            <a:r>
              <a:rPr lang="ru-RU" sz="2400" dirty="0" smtClean="0"/>
              <a:t>, однако они не всегда могут одновременно учитывать несколько различных признаков.</a:t>
            </a:r>
          </a:p>
          <a:p>
            <a:r>
              <a:rPr lang="ru-RU" sz="2400" dirty="0" smtClean="0"/>
              <a:t>Продолжает развиваться </a:t>
            </a:r>
            <a:r>
              <a:rPr lang="ru-RU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воображение</a:t>
            </a:r>
            <a:r>
              <a:rPr lang="ru-RU" sz="2400" dirty="0" smtClean="0"/>
              <a:t>, однако часто приходится констатировать снижение развития воображения в этом возрасте в сравнении со старшей группой. 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14291"/>
            <a:ext cx="7508875" cy="642942"/>
          </a:xfrm>
          <a:noFill/>
        </p:spPr>
        <p:txBody>
          <a:bodyPr/>
          <a:lstStyle/>
          <a:p>
            <a:pPr eaLnBrk="1" hangingPunct="1"/>
            <a:r>
              <a:rPr lang="ru-RU" sz="5400" b="1" dirty="0" err="1" smtClean="0">
                <a:solidFill>
                  <a:srgbClr val="CC00CC"/>
                </a:solidFill>
              </a:rPr>
              <a:t>МышлениЕ</a:t>
            </a:r>
            <a:r>
              <a:rPr lang="ru-RU" sz="5400" b="1" dirty="0" smtClean="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pPr eaLnBrk="1" hangingPunct="1"/>
            <a:r>
              <a:rPr lang="ru-RU" sz="4800" b="1" i="1" smtClean="0">
                <a:solidFill>
                  <a:schemeClr val="hlink"/>
                </a:solidFill>
              </a:rPr>
              <a:t>Наглядно-действенное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4800" b="1" i="1" smtClean="0">
              <a:solidFill>
                <a:schemeClr val="hlink"/>
              </a:solidFill>
            </a:endParaRPr>
          </a:p>
          <a:p>
            <a:pPr algn="ctr" eaLnBrk="1" hangingPunct="1"/>
            <a:r>
              <a:rPr lang="ru-RU" sz="4800" b="1" i="1" smtClean="0">
                <a:solidFill>
                  <a:schemeClr val="hlink"/>
                </a:solidFill>
              </a:rPr>
              <a:t>Наглядно-образное</a:t>
            </a:r>
          </a:p>
          <a:p>
            <a:pPr algn="ctr" eaLnBrk="1" hangingPunct="1"/>
            <a:endParaRPr lang="ru-RU" sz="4800" b="1" i="1" smtClean="0">
              <a:solidFill>
                <a:schemeClr val="hlink"/>
              </a:solidFill>
            </a:endParaRPr>
          </a:p>
          <a:p>
            <a:pPr algn="ctr" eaLnBrk="1" hangingPunct="1"/>
            <a:r>
              <a:rPr lang="ru-RU" sz="4800" b="1" i="1" smtClean="0">
                <a:solidFill>
                  <a:schemeClr val="hlink"/>
                </a:solidFill>
              </a:rPr>
              <a:t>Логическое</a:t>
            </a:r>
          </a:p>
        </p:txBody>
      </p:sp>
      <p:sp>
        <p:nvSpPr>
          <p:cNvPr id="31748" name="AutoShape 11"/>
          <p:cNvSpPr>
            <a:spLocks noChangeArrowheads="1"/>
          </p:cNvSpPr>
          <p:nvPr/>
        </p:nvSpPr>
        <p:spPr bwMode="auto">
          <a:xfrm>
            <a:off x="4500563" y="2708275"/>
            <a:ext cx="287337" cy="792163"/>
          </a:xfrm>
          <a:prstGeom prst="curvedLeftArrow">
            <a:avLst>
              <a:gd name="adj1" fmla="val 55138"/>
              <a:gd name="adj2" fmla="val 11027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9" name="AutoShape 16"/>
          <p:cNvSpPr>
            <a:spLocks noChangeArrowheads="1"/>
          </p:cNvSpPr>
          <p:nvPr/>
        </p:nvSpPr>
        <p:spPr bwMode="auto">
          <a:xfrm>
            <a:off x="4572000" y="4437063"/>
            <a:ext cx="287338" cy="792162"/>
          </a:xfrm>
          <a:prstGeom prst="curvedLeftArrow">
            <a:avLst>
              <a:gd name="adj1" fmla="val 55036"/>
              <a:gd name="adj2" fmla="val 11027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3116"/>
            <a:ext cx="9144000" cy="3983047"/>
          </a:xfrm>
        </p:spPr>
        <p:txBody>
          <a:bodyPr/>
          <a:lstStyle/>
          <a:p>
            <a:r>
              <a:rPr lang="ru-RU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Внимание </a:t>
            </a:r>
            <a:r>
              <a:rPr lang="ru-RU" dirty="0" smtClean="0"/>
              <a:t>становится произвольным. </a:t>
            </a:r>
          </a:p>
          <a:p>
            <a:r>
              <a:rPr lang="ru-RU" dirty="0" smtClean="0"/>
              <a:t>Возрастают концентрация, объем и устойчивость внимания</a:t>
            </a:r>
          </a:p>
          <a:p>
            <a:r>
              <a:rPr lang="ru-RU" dirty="0" smtClean="0"/>
              <a:t>В некоторых видах деятельности время произвольного сосредоточения достигает 30 минут.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416</TotalTime>
  <Words>1182</Words>
  <Application>Microsoft Office PowerPoint</Application>
  <PresentationFormat>Экран (4:3)</PresentationFormat>
  <Paragraphs>170</Paragraphs>
  <Slides>34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Шаблон 2</vt:lpstr>
      <vt:lpstr>ВОЗРАСТНЫЕ  ОСОБЕННОСТИ       ДЕТЕЙ 6 - 7  ЛЕТ</vt:lpstr>
      <vt:lpstr>Слайд 2</vt:lpstr>
      <vt:lpstr>Слайд 3</vt:lpstr>
      <vt:lpstr>Слайд 4</vt:lpstr>
      <vt:lpstr>Слайд 5</vt:lpstr>
      <vt:lpstr>Ведущие психические процессы</vt:lpstr>
      <vt:lpstr>Слайд 7</vt:lpstr>
      <vt:lpstr>МышлениЕ: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Новообразования возраста </vt:lpstr>
      <vt:lpstr>Слайд 18</vt:lpstr>
      <vt:lpstr>Слайд 19</vt:lpstr>
      <vt:lpstr>Слайд 20</vt:lpstr>
      <vt:lpstr>Кризис 7 лет </vt:lpstr>
      <vt:lpstr>Советы родителям</vt:lpstr>
      <vt:lpstr>Слайд 23</vt:lpstr>
      <vt:lpstr>Слайд 24</vt:lpstr>
      <vt:lpstr>Слайд 25</vt:lpstr>
      <vt:lpstr>Дети 6-7 лет должны уметь:</vt:lpstr>
      <vt:lpstr>Дети 6-7 лет должны уметь:</vt:lpstr>
      <vt:lpstr>                               Речь дети 6-7 лет должны:</vt:lpstr>
      <vt:lpstr>                               Речь дети 6-7 лет должны:</vt:lpstr>
      <vt:lpstr>    Моторика</vt:lpstr>
      <vt:lpstr>Крупная моторика</vt:lpstr>
      <vt:lpstr>Мелкая моторика</vt:lpstr>
      <vt:lpstr>Слайд 33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ВОЗРАСТНЫЕ  ОСОБЕННОСТИ       ДЕТЕЙ  5-6 ЛЕТ</dc:title>
  <dc:creator>Пользователь</dc:creator>
  <cp:lastModifiedBy>Lenovo</cp:lastModifiedBy>
  <cp:revision>55</cp:revision>
  <dcterms:created xsi:type="dcterms:W3CDTF">2013-10-18T17:44:48Z</dcterms:created>
  <dcterms:modified xsi:type="dcterms:W3CDTF">2016-09-29T13:05:42Z</dcterms:modified>
</cp:coreProperties>
</file>