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92" r:id="rId4"/>
    <p:sldId id="279" r:id="rId5"/>
    <p:sldId id="262" r:id="rId6"/>
    <p:sldId id="258" r:id="rId7"/>
    <p:sldId id="283" r:id="rId8"/>
    <p:sldId id="284" r:id="rId9"/>
    <p:sldId id="285" r:id="rId10"/>
    <p:sldId id="281" r:id="rId11"/>
    <p:sldId id="293" r:id="rId12"/>
    <p:sldId id="282" r:id="rId13"/>
    <p:sldId id="287" r:id="rId14"/>
    <p:sldId id="288" r:id="rId15"/>
    <p:sldId id="289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80" d="100"/>
          <a:sy n="80" d="100"/>
        </p:scale>
        <p:origin x="-864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4212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34BD2-4F44-4306-9C36-429800C67B39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4FD52-0F9C-4BCC-BD0B-E1844017B4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54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4FD52-0F9C-4BCC-BD0B-E1844017B4D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61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612F9BA-20DD-49A1-8018-7419C41D12B4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47B1811-8E4B-4A56-9327-7CF3F831A2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___Microsoft_Office_PowerPoint3.pptx"/><Relationship Id="rId4" Type="http://schemas.openxmlformats.org/officeDocument/2006/relationships/package" Target="../embeddings/____________Microsoft_Office_PowerPoint2.pptx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7858180" cy="65722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latin typeface="+mn-lt"/>
              </a:rPr>
              <a:t>«Познавательно-исследовательская деятельность как направление развития личности дошкольника </a:t>
            </a:r>
            <a:br>
              <a:rPr lang="ru-RU" sz="3200" b="1" i="1" dirty="0" smtClean="0">
                <a:solidFill>
                  <a:schemeClr val="tx1"/>
                </a:solidFill>
                <a:latin typeface="+mn-lt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+mn-lt"/>
              </a:rPr>
              <a:t>в условиях ФГОС в ДОУ»</a:t>
            </a: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+mn-lt"/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Волкова Марина Анатольевна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г.Лукоянов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785794"/>
            <a:ext cx="8143932" cy="57150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детский сад № 6 «Солнышко»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1708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321468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Одним из условий решения задач опытно-экспериментальной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деятельности 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является организация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развивающей среды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, которая обеспечивает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развитие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 активной самостоятельной детской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деятельности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 нашей группе мы создали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Microsoft Uighur" pitchFamily="2" charset="-78"/>
              </a:rPr>
              <a:t> «мини-лабораторию» 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, где и происходит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развитие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 первичных естественнонаучных представлений, наблюдательности, любознательности. Лаборатория реализует следующие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типы </a:t>
            </a:r>
            <a:r>
              <a:rPr lang="ru-RU" sz="2000" b="1" u="sng" dirty="0" smtClean="0">
                <a:solidFill>
                  <a:schemeClr val="tx1"/>
                </a:solidFill>
                <a:latin typeface="+mn-lt"/>
              </a:rPr>
              <a:t>экспериментов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: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1. Опыты </a:t>
            </a:r>
            <a:r>
              <a:rPr lang="ru-RU" sz="2000" i="1" dirty="0" smtClean="0">
                <a:solidFill>
                  <a:schemeClr val="tx1"/>
                </a:solidFill>
                <a:latin typeface="+mn-lt"/>
              </a:rPr>
              <a:t>(экспериментирование)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 с предметами и их свойствами;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2. Коллекционирование </a:t>
            </a:r>
            <a:r>
              <a:rPr lang="ru-RU" sz="2000" i="1" dirty="0" smtClean="0">
                <a:solidFill>
                  <a:schemeClr val="tx1"/>
                </a:solidFill>
                <a:latin typeface="+mn-lt"/>
              </a:rPr>
              <a:t>(ракушки, гербарий, и т.д.)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  <a:cs typeface="Microsoft Uighur" pitchFamily="2" charset="-78"/>
              </a:rPr>
              <a:t/>
            </a:r>
            <a:br>
              <a:rPr lang="ru-RU" sz="1000" dirty="0" smtClean="0">
                <a:solidFill>
                  <a:schemeClr val="tx1"/>
                </a:solidFill>
                <a:cs typeface="Microsoft Uighur" pitchFamily="2" charset="-78"/>
              </a:rPr>
            </a:br>
            <a:endParaRPr lang="ru-RU" sz="1000" b="1" dirty="0">
              <a:solidFill>
                <a:schemeClr val="tx1"/>
              </a:solidFill>
              <a:cs typeface="Microsoft Uighur" pitchFamily="2" charset="-78"/>
            </a:endParaRPr>
          </a:p>
        </p:txBody>
      </p:sp>
      <p:pic>
        <p:nvPicPr>
          <p:cNvPr id="9217" name="Picture 1" descr="C:\Users\Lenovo\Desktop\подготовительная гр\IMG_20161114_1614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4771" y="3143248"/>
            <a:ext cx="650337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857232"/>
            <a:ext cx="7994681" cy="526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 мини-лаборатории (центре науки) могут быть выделены: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постоянной выставки, где  дети размещают музей, различные коллекции;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приборов;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выращивания растений;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хранения материалов (природного, «бросового»);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проведения опытов;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-место для неструктурированных материалов (ёмкости для воды и песка, мелких камней и т.д.)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Мини – лаборатория (центр науки)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3794" name="Picture 2" descr="C:\Users\Lenovo\Desktop\подготовительная гр\IMG_20161118_153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4357694"/>
            <a:ext cx="2428893" cy="1857388"/>
          </a:xfrm>
          <a:prstGeom prst="rect">
            <a:avLst/>
          </a:prstGeom>
          <a:noFill/>
        </p:spPr>
      </p:pic>
      <p:pic>
        <p:nvPicPr>
          <p:cNvPr id="33795" name="Picture 3" descr="C:\Users\Lenovo\Desktop\подготовительная гр\IMG_20161118_153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8"/>
            <a:ext cx="2143140" cy="1785950"/>
          </a:xfrm>
          <a:prstGeom prst="rect">
            <a:avLst/>
          </a:prstGeom>
          <a:noFill/>
        </p:spPr>
      </p:pic>
      <p:pic>
        <p:nvPicPr>
          <p:cNvPr id="33796" name="Picture 4" descr="C:\Users\Lenovo\Desktop\подготовительная гр\IMG_20161118_153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857628"/>
            <a:ext cx="1214446" cy="1785950"/>
          </a:xfrm>
          <a:prstGeom prst="rect">
            <a:avLst/>
          </a:prstGeom>
          <a:noFill/>
        </p:spPr>
      </p:pic>
      <p:pic>
        <p:nvPicPr>
          <p:cNvPr id="33797" name="Picture 5" descr="C:\Users\Lenovo\Desktop\подготовительная гр\IMG_20161118_153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357694"/>
            <a:ext cx="2214578" cy="1928826"/>
          </a:xfrm>
          <a:prstGeom prst="rect">
            <a:avLst/>
          </a:prstGeom>
          <a:noFill/>
        </p:spPr>
      </p:pic>
      <p:pic>
        <p:nvPicPr>
          <p:cNvPr id="12" name="Picture 6" descr="C:\Users\Lenovo\Desktop\подготовительная гр\IMG_20161118_153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714488"/>
            <a:ext cx="2000264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29642" cy="1305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 процессе экспериментирования каждый ребенок получает возможность удовлетворить присущую ему любознательность, почувствовать себя исследователем.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Microsoft Uighur" pitchFamily="2" charset="-78"/>
              </a:rPr>
              <a:t> Большую радость, удивление и даже восторг испытывают дети от своих маленьких и больших открытий, которые вызывают у них чувство удовлетворения от проделанной работы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cs typeface="Microsoft Uighur" pitchFamily="2" charset="-78"/>
              </a:rPr>
              <a:t>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H="1">
            <a:off x="8280400" y="2675467"/>
            <a:ext cx="220690" cy="31109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5" descr="C:\Users\Lenovo\Desktop\подготовительная гр\IMG_20161006_075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2214578" cy="3643338"/>
          </a:xfrm>
          <a:prstGeom prst="rect">
            <a:avLst/>
          </a:prstGeom>
          <a:noFill/>
        </p:spPr>
      </p:pic>
      <p:pic>
        <p:nvPicPr>
          <p:cNvPr id="10" name="Picture 6" descr="C:\Users\Lenovo\Desktop\подготовительная гр\IMG_20161006_075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571744"/>
            <a:ext cx="2214578" cy="3520132"/>
          </a:xfrm>
          <a:prstGeom prst="rect">
            <a:avLst/>
          </a:prstGeom>
          <a:noFill/>
        </p:spPr>
      </p:pic>
      <p:pic>
        <p:nvPicPr>
          <p:cNvPr id="8193" name="Picture 1" descr="C:\Users\Lenovo\Desktop\подготовительная гр\IMG_20161019_101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857364"/>
            <a:ext cx="2286016" cy="39767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2910" y="5857892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Знакомство с компасом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14678" y="2143116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Удивительные стеклышки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15074" y="5929330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Уход за комнатными растениями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857232"/>
            <a:ext cx="2428892" cy="64294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Наблюдения в природе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127" name="Picture 7" descr="C:\Users\Lenovo\Desktop\подготовительная гр\IMG_20160930_104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714488"/>
            <a:ext cx="2428892" cy="2357454"/>
          </a:xfrm>
          <a:prstGeom prst="rect">
            <a:avLst/>
          </a:prstGeom>
          <a:noFill/>
        </p:spPr>
      </p:pic>
      <p:pic>
        <p:nvPicPr>
          <p:cNvPr id="5128" name="Picture 8" descr="C:\Users\Lenovo\Desktop\подготовительная гр\IMG_20161011_114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2214578" cy="3857652"/>
          </a:xfrm>
          <a:prstGeom prst="rect">
            <a:avLst/>
          </a:prstGeom>
          <a:noFill/>
        </p:spPr>
      </p:pic>
      <p:pic>
        <p:nvPicPr>
          <p:cNvPr id="9" name="Picture 3" descr="C:\Users\Lenovo\Desktop\подготовительная гр\IMG_20161013_112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472870"/>
            <a:ext cx="3214710" cy="2099402"/>
          </a:xfrm>
          <a:prstGeom prst="rect">
            <a:avLst/>
          </a:prstGeom>
          <a:noFill/>
        </p:spPr>
      </p:pic>
      <p:pic>
        <p:nvPicPr>
          <p:cNvPr id="10" name="Picture 2" descr="C:\Users\Lenovo\Desktop\подготовительная гр\IMG_20161013_11354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214422"/>
            <a:ext cx="1928826" cy="278608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/>
          <p:cNvSpPr txBox="1"/>
          <p:nvPr/>
        </p:nvSpPr>
        <p:spPr>
          <a:xfrm>
            <a:off x="3428992" y="4071942"/>
            <a:ext cx="229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Наблюдения за ветром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000760" y="135729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опыт свет и тень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357166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Работа по </a:t>
            </a:r>
            <a:r>
              <a:rPr lang="ru-RU" b="1" dirty="0" smtClean="0"/>
              <a:t>познавательной деятельности</a:t>
            </a:r>
            <a:r>
              <a:rPr lang="ru-RU" dirty="0" smtClean="0"/>
              <a:t> проводиться на экологической тропе.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071546"/>
            <a:ext cx="8501121" cy="5786454"/>
          </a:xfrm>
        </p:spPr>
        <p:txBody>
          <a:bodyPr/>
          <a:lstStyle/>
          <a:p>
            <a: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214290"/>
            <a:ext cx="8543956" cy="107157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К эффективным методам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познавательного развития дошкольников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 относится проектная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деятельность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, обеспечивающая 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развитие познавательных интересов детей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, умений самостоятельно конструировать свои знания и ориентироваться в информационном пространстве.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Microsoft Yi Baiti" pitchFamily="66" charset="0"/>
              </a:rPr>
              <a:t> Для более успешного усвоения материала мною были разработаны  исследовательские проекты: </a:t>
            </a:r>
            <a:r>
              <a:rPr lang="ru-RU" sz="1800" dirty="0" smtClean="0">
                <a:ea typeface="Microsoft Yi Baiti" pitchFamily="66" charset="0"/>
              </a:rPr>
              <a:t/>
            </a:r>
            <a:br>
              <a:rPr lang="ru-RU" sz="1800" dirty="0" smtClean="0">
                <a:ea typeface="Microsoft Yi Baiti" pitchFamily="66" charset="0"/>
              </a:rPr>
            </a:br>
            <a:endParaRPr lang="ru-RU" sz="1800" dirty="0">
              <a:ea typeface="Microsoft Yi Baiti" pitchFamily="66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14282" y="1714488"/>
          <a:ext cx="3286148" cy="2678567"/>
        </p:xfrm>
        <a:graphic>
          <a:graphicData uri="http://schemas.openxmlformats.org/presentationml/2006/ole">
            <p:oleObj spid="_x0000_s6147" name="Презентация" r:id="rId3" imgW="4570530" imgH="3427618" progId="PowerPoint.Show.12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5357818" y="1785926"/>
          <a:ext cx="3213091" cy="2409539"/>
        </p:xfrm>
        <a:graphic>
          <a:graphicData uri="http://schemas.openxmlformats.org/presentationml/2006/ole">
            <p:oleObj spid="_x0000_s6148" name="Презентация" r:id="rId4" imgW="4570530" imgH="3427618" progId="PowerPoint.Show.12">
              <p:embed/>
            </p:oleObj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3214678" y="4214818"/>
          <a:ext cx="3143637" cy="2357455"/>
        </p:xfrm>
        <a:graphic>
          <a:graphicData uri="http://schemas.openxmlformats.org/presentationml/2006/ole">
            <p:oleObj spid="_x0000_s6149" name="Презентация" r:id="rId5" imgW="4570530" imgH="342761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357166"/>
            <a:ext cx="8643998" cy="592935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cs typeface="Microsoft Tai Le" pitchFamily="34" charset="0"/>
              </a:rPr>
              <a:t>Таким образом,  познавательно – исследовательская  деятельность учит детей анализировать, правильно задавать вопросы, доказывать свою точку зрения, расширять и углублять знания об отдельных явлениях и объектах окружающей среды, т.е. исследовательская деятельность способствует развитию,  как познавательной активности, так и творческой деятельности; учит самостоятельному поиску, открытию и усвоению нового, а также облегчает овладение методом научного познания в процессе поисковой деятельности.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Китайская пословица гласит: « Расскажи – и я забуду, покажи – и я запомню, дай попробовать – и я пойму»</a:t>
            </a:r>
            <a:br>
              <a:rPr lang="ru-RU" b="1" i="1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Становится очевидны, что усваивается все прочно и надолго, когда ребенок, слышит, видит и делает сам.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186766" cy="233152"/>
          </a:xfrm>
        </p:spPr>
        <p:txBody>
          <a:bodyPr>
            <a:normAutofit fontScale="90000"/>
          </a:bodyPr>
          <a:lstStyle/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0529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3857628"/>
            <a:ext cx="5843606" cy="1243011"/>
          </a:xfrm>
          <a:scene3d>
            <a:camera prst="perspectiveFront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Спасибо за внимание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071546"/>
            <a:ext cx="2928958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92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92893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cs typeface="Angsana New" pitchFamily="18" charset="-34"/>
              </a:rPr>
              <a:t>«Умейте открыть перед ребёнком в окружающем мире что-то одно, но открыть так, чтобы кусочек жизни заиграл всеми цветами радуги. Оставляйте всегда что-то недосказанное, чтобы ребёнку захотелось ещё и ещё раз возвратиться к тому, что он узнал».</a:t>
            </a:r>
            <a:br>
              <a:rPr lang="ru-RU" sz="2000" b="1" dirty="0" smtClean="0">
                <a:solidFill>
                  <a:schemeClr val="tx1"/>
                </a:solidFill>
                <a:cs typeface="Angsana New" pitchFamily="18" charset="-34"/>
              </a:rPr>
            </a:br>
            <a:r>
              <a:rPr lang="ru-RU" sz="2000" b="1" dirty="0" smtClean="0">
                <a:solidFill>
                  <a:schemeClr val="tx1"/>
                </a:solidFill>
                <a:cs typeface="Angsana New" pitchFamily="18" charset="-34"/>
              </a:rPr>
              <a:t>В.А. Сухомлинский</a:t>
            </a:r>
            <a:endParaRPr lang="ru-RU" sz="2000" b="1" dirty="0">
              <a:solidFill>
                <a:schemeClr val="tx1"/>
              </a:solidFill>
              <a:cs typeface="Angsana New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1296143"/>
          </a:xfrm>
        </p:spPr>
        <p:txBody>
          <a:bodyPr>
            <a:normAutofit/>
          </a:bodyPr>
          <a:lstStyle/>
          <a:p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C:\Users\Lenovo\Desktop\подготовительная гр\IMG_20160930_101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286124"/>
            <a:ext cx="5248154" cy="30003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055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372476" cy="31432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285728"/>
            <a:ext cx="8501121" cy="635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Основными принципами ДО в соответствии </a:t>
            </a:r>
            <a:r>
              <a:rPr lang="ru-RU" sz="2000" dirty="0" err="1" smtClean="0">
                <a:solidFill>
                  <a:schemeClr val="tx1"/>
                </a:solidFill>
              </a:rPr>
              <a:t>Государстенным</a:t>
            </a:r>
            <a:r>
              <a:rPr lang="ru-RU" sz="2000" dirty="0" smtClean="0">
                <a:solidFill>
                  <a:schemeClr val="tx1"/>
                </a:solidFill>
              </a:rPr>
              <a:t> стандартам является формирование познавательных интересов и познавательных действий ребенка в различных видах деятельности. Кроме того, стандарт направлен на развитие интеллектуальных качеств дошкольников. Согласно ему, программа должна обеспечить развитие личности детей дошкольного возраста в различных видах деятельности.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Данный документ трактует </a:t>
            </a:r>
            <a:r>
              <a:rPr lang="ru-RU" sz="2000" b="1" dirty="0" smtClean="0">
                <a:solidFill>
                  <a:schemeClr val="tx1"/>
                </a:solidFill>
              </a:rPr>
              <a:t>познавательное развитие</a:t>
            </a:r>
            <a:r>
              <a:rPr lang="ru-RU" sz="2000" dirty="0" smtClean="0">
                <a:solidFill>
                  <a:schemeClr val="tx1"/>
                </a:solidFill>
              </a:rPr>
              <a:t> как образовательную область, сущность которой раскрывается следующим </a:t>
            </a:r>
            <a:r>
              <a:rPr lang="ru-RU" sz="2000" u="sng" dirty="0" smtClean="0">
                <a:solidFill>
                  <a:schemeClr val="tx1"/>
                </a:solidFill>
              </a:rPr>
              <a:t>образом</a:t>
            </a:r>
            <a:r>
              <a:rPr lang="ru-RU" sz="2000" dirty="0" smtClean="0">
                <a:solidFill>
                  <a:schemeClr val="tx1"/>
                </a:solidFill>
              </a:rPr>
              <a:t>: 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развитие любознательности и познавательной мотивации</a:t>
            </a:r>
            <a:r>
              <a:rPr lang="ru-RU" sz="2000" dirty="0" smtClean="0">
                <a:solidFill>
                  <a:schemeClr val="tx1"/>
                </a:solidFill>
              </a:rPr>
              <a:t>; формирование </a:t>
            </a:r>
            <a:r>
              <a:rPr lang="ru-RU" sz="2000" b="1" dirty="0" smtClean="0">
                <a:solidFill>
                  <a:schemeClr val="tx1"/>
                </a:solidFill>
              </a:rPr>
              <a:t>познавательных действий</a:t>
            </a:r>
            <a:r>
              <a:rPr lang="ru-RU" sz="2000" dirty="0" smtClean="0">
                <a:solidFill>
                  <a:schemeClr val="tx1"/>
                </a:solidFill>
              </a:rPr>
              <a:t>, становление сознания; 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развитие</a:t>
            </a:r>
            <a:r>
              <a:rPr lang="ru-RU" sz="2000" dirty="0" smtClean="0">
                <a:solidFill>
                  <a:schemeClr val="tx1"/>
                </a:solidFill>
              </a:rPr>
              <a:t> воображения и творческой активности;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формирование первичных </a:t>
            </a:r>
            <a:r>
              <a:rPr lang="ru-RU" sz="2000" dirty="0" smtClean="0">
                <a:solidFill>
                  <a:schemeClr val="tx1"/>
                </a:solidFill>
              </a:rPr>
              <a:t>представлений о себе, других людях, объектах окружающего мира, их свойствах и отношениях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357166"/>
            <a:ext cx="8215370" cy="576899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ФГОС</a:t>
            </a:r>
            <a:r>
              <a:rPr lang="ru-RU" dirty="0" smtClean="0">
                <a:solidFill>
                  <a:schemeClr val="tx1"/>
                </a:solidFill>
              </a:rPr>
              <a:t> ДО особое внимание уделяет </a:t>
            </a:r>
            <a:r>
              <a:rPr lang="ru-RU" b="1" dirty="0" smtClean="0">
                <a:solidFill>
                  <a:schemeClr val="tx1"/>
                </a:solidFill>
              </a:rPr>
              <a:t>познавательно-исследовательской деятельности</a:t>
            </a:r>
            <a:r>
              <a:rPr lang="ru-RU" i="1" dirty="0" smtClean="0">
                <a:solidFill>
                  <a:schemeClr val="tx1"/>
                </a:solidFill>
              </a:rPr>
              <a:t>(исследование объектов окружающего мира и экспериментирование с ними)</a:t>
            </a:r>
            <a:r>
              <a:rPr lang="ru-RU" dirty="0" smtClean="0">
                <a:solidFill>
                  <a:schemeClr val="tx1"/>
                </a:solidFill>
              </a:rPr>
              <a:t>. Характерными видами </a:t>
            </a:r>
            <a:r>
              <a:rPr lang="ru-RU" b="1" dirty="0" smtClean="0">
                <a:solidFill>
                  <a:schemeClr val="tx1"/>
                </a:solidFill>
              </a:rPr>
              <a:t>деятельности</a:t>
            </a:r>
            <a:r>
              <a:rPr lang="ru-RU" dirty="0" smtClean="0">
                <a:solidFill>
                  <a:schemeClr val="tx1"/>
                </a:solidFill>
              </a:rPr>
              <a:t> для реализации данного направления работы </a:t>
            </a:r>
            <a:r>
              <a:rPr lang="ru-RU" u="sng" dirty="0" smtClean="0">
                <a:solidFill>
                  <a:schemeClr val="tx1"/>
                </a:solidFill>
              </a:rPr>
              <a:t>являются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– организация решения познавательных задач;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– применение экспериментирования в работе с детьми;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– использование проектирования.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01080" cy="90276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pic>
        <p:nvPicPr>
          <p:cNvPr id="17409" name="Picture 1" descr="C:\Users\Lenovo\Desktop\подготовительная гр\IMG_20161024_095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714752"/>
            <a:ext cx="4225333" cy="2685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Познавательно-исследовательская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8208912" cy="4896544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Зарождается в раннем детстве</a:t>
            </a:r>
            <a:r>
              <a:rPr lang="ru-RU" sz="2400" dirty="0">
                <a:solidFill>
                  <a:schemeClr val="tx1"/>
                </a:solidFill>
              </a:rPr>
              <a:t>, поначалу представляя собой простое, как- будто бесцельное (процессуальное) экспериментирование.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К </a:t>
            </a:r>
            <a:r>
              <a:rPr lang="ru-RU" sz="2400" b="1" i="1" dirty="0">
                <a:solidFill>
                  <a:schemeClr val="tx1"/>
                </a:solidFill>
              </a:rPr>
              <a:t>старшему дошкольному возрасту </a:t>
            </a:r>
            <a:r>
              <a:rPr lang="ru-RU" sz="2400" dirty="0">
                <a:solidFill>
                  <a:schemeClr val="tx1"/>
                </a:solidFill>
              </a:rPr>
              <a:t>познавательно-исследовательская деятельность вычленяется в особую деятельность ребенка со своими познавательными мотивами, осознанным намерением понять, как устроены вещи, узнать новое о мире, упорядочить свои представления о какой-либо сфере жизни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857232"/>
            <a:ext cx="1512168" cy="102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6326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929718" cy="6453336"/>
          </a:xfrm>
        </p:spPr>
        <p:txBody>
          <a:bodyPr>
            <a:no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715436" cy="657227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a typeface="Segoe UI Symbol" pitchFamily="34" charset="0"/>
              </a:rPr>
              <a:t>В соответствии с проектом ФГОС дошкольного образования и с требованиями  к       результатам освоения основой образовательной программы, представленных в виде целевых ориентиров на этапе завершения уровня дошкольного образования: одним из ориентиров является </a:t>
            </a:r>
            <a:r>
              <a:rPr lang="ru-RU" sz="1800" b="1" dirty="0" smtClean="0">
                <a:solidFill>
                  <a:schemeClr val="tx1"/>
                </a:solidFill>
                <a:ea typeface="Segoe UI Symbol" pitchFamily="34" charset="0"/>
              </a:rPr>
              <a:t>любознательность</a:t>
            </a:r>
            <a:r>
              <a:rPr lang="ru-RU" sz="1800" dirty="0" smtClean="0">
                <a:solidFill>
                  <a:schemeClr val="tx1"/>
                </a:solidFill>
                <a:ea typeface="Segoe UI Symbol" pitchFamily="34" charset="0"/>
              </a:rPr>
              <a:t>.  Ребёнок задаёт вопросы, касающиеся близких и далёких предметов и явлений, интересуется причинно-следственными связями (как? почему? зачем?), пытается самостоятельно придумывать объяснения явлениям природы и поступкам людей. Склонен наблюдать, экспериментировать. </a:t>
            </a:r>
            <a:br>
              <a:rPr lang="ru-RU" sz="1800" dirty="0" smtClean="0">
                <a:solidFill>
                  <a:schemeClr val="tx1"/>
                </a:solidFill>
                <a:ea typeface="Segoe UI Symbol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ea typeface="Segoe UI Symbol" pitchFamily="34" charset="0"/>
              </a:rPr>
              <a:t>Исследовательская деятельность вызывает огромный интерес у детей. Одним из эффективных методов познания закономерностей  и явлений окружающего мира является </a:t>
            </a:r>
            <a:r>
              <a:rPr lang="ru-RU" sz="1800" b="1" dirty="0" smtClean="0">
                <a:solidFill>
                  <a:schemeClr val="tx1"/>
                </a:solidFill>
                <a:ea typeface="Segoe UI Symbol" pitchFamily="34" charset="0"/>
              </a:rPr>
              <a:t>метод экспериментирования». </a:t>
            </a:r>
            <a:endParaRPr lang="ru-RU" sz="1800" b="1" dirty="0">
              <a:solidFill>
                <a:schemeClr val="tx1"/>
              </a:solidFill>
              <a:ea typeface="Segoe UI Symbol" pitchFamily="34" charset="0"/>
            </a:endParaRPr>
          </a:p>
        </p:txBody>
      </p:sp>
      <p:pic>
        <p:nvPicPr>
          <p:cNvPr id="2050" name="Picture 2" descr="C:\Users\Lenovo\Desktop\подготовительная гр\IMG_20161013_155737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228" y="3500438"/>
            <a:ext cx="3960422" cy="28575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5" name="Picture 3" descr="C:\Users\Lenovo\Desktop\подготовительная гр\IMG_20161006_075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5" y="3382100"/>
            <a:ext cx="2024716" cy="304729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xmlns="" val="39626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2328850" cy="121444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7" tIns="45713" rIns="91427" bIns="45713" rtlCol="0" anchor="ctr">
            <a:normAutofit/>
          </a:bodyPr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Наблюдение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5984" y="2643182"/>
            <a:ext cx="4000528" cy="15393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>
              <a:buNone/>
            </a:pPr>
            <a:r>
              <a:rPr lang="ru-RU" i="1" dirty="0" smtClean="0">
                <a:solidFill>
                  <a:schemeClr val="tx1"/>
                </a:solidFill>
              </a:rPr>
              <a:t>Экспериментирование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43240" y="928670"/>
            <a:ext cx="2220270" cy="1214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ФЭМП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00760" y="4429132"/>
            <a:ext cx="2643206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Изобразительная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72264" y="2500306"/>
            <a:ext cx="1785950" cy="150019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Труд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929322" y="785794"/>
            <a:ext cx="2428892" cy="10715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Физическое 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в</a:t>
            </a:r>
            <a:r>
              <a:rPr lang="ru-RU" i="1" dirty="0" smtClean="0">
                <a:solidFill>
                  <a:schemeClr val="tx1"/>
                </a:solidFill>
              </a:rPr>
              <a:t>оспитание 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00430" y="4857760"/>
            <a:ext cx="2227118" cy="1285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Музыка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42844" y="2428868"/>
            <a:ext cx="1928826" cy="14287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Развитие речи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14290" y="4357694"/>
            <a:ext cx="2643198" cy="1428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Чтение 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х</a:t>
            </a:r>
            <a:r>
              <a:rPr lang="ru-RU" i="1" dirty="0" smtClean="0">
                <a:solidFill>
                  <a:schemeClr val="tx1"/>
                </a:solidFill>
              </a:rPr>
              <a:t>удожественной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литературы</a:t>
            </a:r>
            <a:endParaRPr lang="ru-RU" i="1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357422" y="1857364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4"/>
          </p:cNvCxnSpPr>
          <p:nvPr/>
        </p:nvCxnSpPr>
        <p:spPr>
          <a:xfrm rot="16200000" flipH="1">
            <a:off x="4055497" y="2340993"/>
            <a:ext cx="428628" cy="32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5643570" y="1928802"/>
            <a:ext cx="857256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" idx="2"/>
          </p:cNvCxnSpPr>
          <p:nvPr/>
        </p:nvCxnSpPr>
        <p:spPr>
          <a:xfrm rot="10800000" flipV="1">
            <a:off x="6215074" y="3250404"/>
            <a:ext cx="357190" cy="107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2571736" y="4143380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1" idx="0"/>
          </p:cNvCxnSpPr>
          <p:nvPr/>
        </p:nvCxnSpPr>
        <p:spPr>
          <a:xfrm rot="16200000" flipV="1">
            <a:off x="4235805" y="4479575"/>
            <a:ext cx="642942" cy="113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5643570" y="4000504"/>
            <a:ext cx="928694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143108" y="3357562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643050"/>
            <a:ext cx="8143931" cy="478634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постановка проблемы, которую необходимо разрешить;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 err="1" smtClean="0">
                <a:solidFill>
                  <a:schemeClr val="tx1"/>
                </a:solidFill>
              </a:rPr>
              <a:t>целеполагание</a:t>
            </a:r>
            <a:r>
              <a:rPr lang="ru-RU" dirty="0" smtClean="0">
                <a:solidFill>
                  <a:schemeClr val="tx1"/>
                </a:solidFill>
              </a:rPr>
              <a:t> (что нужно сделать для решения проблемы);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выдвижение гипотез (поиск возможных путей решения);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проверка гипотез (сбор данных, реализация в действиях);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анализ полученного результата (подтвердилось - не подтвердилось);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формулирование выводов.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25272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+mn-lt"/>
                <a:cs typeface="Microsoft Sans Serif" pitchFamily="34" charset="0"/>
              </a:rPr>
              <a:t>Если рассматривать структуру детского исследования, то несложно заметить, что оно так же, как и исследование, проводимое взрослым ученым, неизбежно включает в себя </a:t>
            </a:r>
            <a:endParaRPr lang="ru-RU" sz="2000" b="1" dirty="0">
              <a:solidFill>
                <a:schemeClr val="tx1"/>
              </a:solidFill>
              <a:latin typeface="+mn-lt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019630"/>
          </a:xfrm>
        </p:spPr>
        <p:txBody>
          <a:bodyPr>
            <a:normAutofit/>
          </a:bodyPr>
          <a:lstStyle/>
          <a:p>
            <a:r>
              <a:rPr lang="ru-RU" sz="1600" b="1" i="1" dirty="0" smtClean="0"/>
              <a:t>Существуют разные </a:t>
            </a:r>
            <a:r>
              <a:rPr lang="ru-RU" sz="1600" b="1" i="1" dirty="0" err="1" smtClean="0"/>
              <a:t>ф</a:t>
            </a:r>
            <a:r>
              <a:rPr lang="ru-RU" sz="1600" dirty="0" err="1" smtClean="0"/>
              <a:t>Наблюдения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err="1" smtClean="0"/>
              <a:t>ормы</a:t>
            </a:r>
            <a:r>
              <a:rPr lang="ru-RU" sz="1600" b="1" i="1" dirty="0" smtClean="0"/>
              <a:t> работы с детьми:</a:t>
            </a:r>
            <a:r>
              <a:rPr lang="ru-RU" sz="1600" dirty="0" smtClean="0"/>
              <a:t> группой, подгрупповой  или индивидуально. Чтобы развивать у детей способность сомневаться, критически мыслить, предпочтение следует отдавать групповым и подгрупповым  формам работы. Ребенку легче проявить критичность по отношению к сверстникам, чем по отношению к взрослому. Сомнение, догадка, предположение возникает у него при сопоставлении своей точки зрения с мнением другого человека. </a:t>
            </a:r>
            <a:br>
              <a:rPr lang="ru-RU" sz="1600" dirty="0" smtClean="0"/>
            </a:br>
            <a:r>
              <a:rPr lang="ru-RU" sz="1600" b="1" i="1" dirty="0" smtClean="0">
                <a:solidFill>
                  <a:schemeClr val="tx1"/>
                </a:solidFill>
              </a:rPr>
              <a:t/>
            </a:r>
            <a:br>
              <a:rPr lang="ru-RU" sz="1600" b="1" i="1" dirty="0" smtClean="0">
                <a:solidFill>
                  <a:schemeClr val="tx1"/>
                </a:solidFill>
              </a:rPr>
            </a:br>
            <a:r>
              <a:rPr lang="ru-RU" sz="1600" b="1" i="1" dirty="0" smtClean="0">
                <a:solidFill>
                  <a:schemeClr val="tx1"/>
                </a:solidFill>
              </a:rPr>
              <a:t/>
            </a:r>
            <a:br>
              <a:rPr lang="ru-RU" sz="1600" b="1" i="1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7554" y="2786058"/>
            <a:ext cx="2307676" cy="785818"/>
          </a:xfrm>
          <a:prstGeom prst="roundRect">
            <a:avLst>
              <a:gd name="adj" fmla="val 3043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i="1" dirty="0" smtClean="0"/>
              <a:t>Формы, методы и приёмы</a:t>
            </a:r>
            <a:endParaRPr lang="ru-RU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43042" y="428604"/>
            <a:ext cx="1800200" cy="648072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Наблюдения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1214422"/>
            <a:ext cx="1800200" cy="648072"/>
          </a:xfrm>
          <a:prstGeom prst="roundRect">
            <a:avLst>
              <a:gd name="adj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прогулка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4" y="428604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Трудовые поручения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29322" y="1643050"/>
            <a:ext cx="2786082" cy="71438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моделирование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2857496"/>
            <a:ext cx="2071702" cy="71438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Эвристические беседы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00760" y="4000504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Фиксация результатов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29256" y="5214950"/>
            <a:ext cx="2714644" cy="785818"/>
          </a:xfrm>
          <a:prstGeom prst="roundRect">
            <a:avLst>
              <a:gd name="adj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Постановка вопросов проблемного характера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00364" y="4286256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Трудовая деятельность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10" y="1357298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20" y="3714752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путешествия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5786" y="2786058"/>
            <a:ext cx="1714512" cy="6429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20" y="5357826"/>
            <a:ext cx="2786082" cy="714380"/>
          </a:xfrm>
          <a:prstGeom prst="roundRect">
            <a:avLst>
              <a:gd name="adj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ru-RU" dirty="0" smtClean="0"/>
              <a:t>экскурсии</a:t>
            </a:r>
            <a:endParaRPr lang="ru-RU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2857488" y="1571612"/>
            <a:ext cx="1500198" cy="5000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6" idx="2"/>
          </p:cNvCxnSpPr>
          <p:nvPr/>
        </p:nvCxnSpPr>
        <p:spPr>
          <a:xfrm rot="16200000" flipH="1">
            <a:off x="4131640" y="2202822"/>
            <a:ext cx="852126" cy="1714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4929190" y="1428736"/>
            <a:ext cx="1571636" cy="8572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0800000" flipV="1">
            <a:off x="5643570" y="2285992"/>
            <a:ext cx="571504" cy="4286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9" idx="1"/>
          </p:cNvCxnSpPr>
          <p:nvPr/>
        </p:nvCxnSpPr>
        <p:spPr>
          <a:xfrm rot="10800000">
            <a:off x="5786446" y="3214686"/>
            <a:ext cx="21431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0" idx="1"/>
          </p:cNvCxnSpPr>
          <p:nvPr/>
        </p:nvCxnSpPr>
        <p:spPr>
          <a:xfrm rot="10800000">
            <a:off x="5572132" y="3643314"/>
            <a:ext cx="428628" cy="7143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 flipH="1" flipV="1">
            <a:off x="4358480" y="3856834"/>
            <a:ext cx="71438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 flipH="1" flipV="1">
            <a:off x="2071670" y="3857628"/>
            <a:ext cx="1643074" cy="13573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2786050" y="3500438"/>
            <a:ext cx="571504" cy="2143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5" idx="3"/>
          </p:cNvCxnSpPr>
          <p:nvPr/>
        </p:nvCxnSpPr>
        <p:spPr>
          <a:xfrm>
            <a:off x="2500298" y="3107529"/>
            <a:ext cx="785818" cy="357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3000364" y="2214554"/>
            <a:ext cx="642942" cy="357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16200000" flipV="1">
            <a:off x="5000628" y="3857628"/>
            <a:ext cx="1500198" cy="1071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1162</TotalTime>
  <Words>502</Words>
  <Application>Microsoft Office PowerPoint</Application>
  <PresentationFormat>Экран (4:3)</PresentationFormat>
  <Paragraphs>78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Волна</vt:lpstr>
      <vt:lpstr>Презентация</vt:lpstr>
      <vt:lpstr>«Познавательно-исследовательская деятельность как направление развития личности дошкольника  в условиях ФГОС в ДОУ»   Воспитатель: Волкова Марина Анатольевна г.Лукоянов</vt:lpstr>
      <vt:lpstr>«Умейте открыть перед ребёнком в окружающем мире что-то одно, но открыть так, чтобы кусочек жизни заиграл всеми цветами радуги. Оставляйте всегда что-то недосказанное, чтобы ребёнку захотелось ещё и ещё раз возвратиться к тому, что он узнал». В.А. Сухомлинский</vt:lpstr>
      <vt:lpstr> </vt:lpstr>
      <vt:lpstr>Слайд 4</vt:lpstr>
      <vt:lpstr>Познавательно-исследовательская деятельность</vt:lpstr>
      <vt:lpstr>Слайд 6</vt:lpstr>
      <vt:lpstr>Наблюдение</vt:lpstr>
      <vt:lpstr>Если рассматривать структуру детского исследования, то несложно заметить, что оно так же, как и исследование, проводимое взрослым ученым, неизбежно включает в себя </vt:lpstr>
      <vt:lpstr>Существуют разные фНаблюдения ормы работы с детьми: группой, подгрупповой  или индивидуально. Чтобы развивать у детей способность сомневаться, критически мыслить, предпочтение следует отдавать групповым и подгрупповым  формам работы. Ребенку легче проявить критичность по отношению к сверстникам, чем по отношению к взрослому. Сомнение, догадка, предположение возникает у него при сопоставлении своей точки зрения с мнением другого человека.    </vt:lpstr>
      <vt:lpstr>Одним из условий решения задач опытно-экспериментальной деятельности является организация развивающей среды, которая обеспечивает развитие активной самостоятельной детской деятельности. В нашей группе мы создали  «мини-лабораторию» , где и происходит развитие первичных естественнонаучных представлений, наблюдательности, любознательности. Лаборатория реализует следующие типы экспериментов: 1. Опыты (экспериментирование) с предметами и их свойствами; 2. Коллекционирование (ракушки, гербарий, и т.д.)  </vt:lpstr>
      <vt:lpstr>Мини – лаборатория (центр науки)  </vt:lpstr>
      <vt:lpstr> В процессе экспериментирования каждый ребенок получает возможность удовлетворить присущую ему любознательность, почувствовать себя исследователем. Большую радость, удивление и даже восторг испытывают дети от своих маленьких и больших открытий, которые вызывают у них чувство удовлетворения от проделанной работы. </vt:lpstr>
      <vt:lpstr> Наблюдения в природе</vt:lpstr>
      <vt:lpstr>   К эффективным методам познавательного развития дошкольников относится проектная деятельность, обеспечивающая развитие познавательных интересов детей, умений самостоятельно конструировать свои знания и ориентироваться в информационном пространстве. Для более успешного усвоения материала мною были разработаны  исследовательские проекты:  </vt:lpstr>
      <vt:lpstr>Слайд 15</vt:lpstr>
      <vt:lpstr>       </vt:lpstr>
    </vt:vector>
  </TitlesOfParts>
  <Company>МДОУ Детский сад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учреждение: детский сад общеразвивающего вида с приоритетным осуществлением художественно- эстетического направления воспитанников  п. Варшавка</dc:title>
  <dc:creator>Пользователь</dc:creator>
  <cp:lastModifiedBy>Admin</cp:lastModifiedBy>
  <cp:revision>106</cp:revision>
  <dcterms:created xsi:type="dcterms:W3CDTF">2013-03-26T11:46:23Z</dcterms:created>
  <dcterms:modified xsi:type="dcterms:W3CDTF">2016-11-22T18:15:19Z</dcterms:modified>
</cp:coreProperties>
</file>