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5" r:id="rId3"/>
    <p:sldMasterId id="2147483687" r:id="rId4"/>
  </p:sldMasterIdLst>
  <p:sldIdLst>
    <p:sldId id="256" r:id="rId5"/>
    <p:sldId id="270" r:id="rId6"/>
    <p:sldId id="269" r:id="rId7"/>
    <p:sldId id="283" r:id="rId8"/>
    <p:sldId id="271" r:id="rId9"/>
    <p:sldId id="276" r:id="rId10"/>
    <p:sldId id="272" r:id="rId11"/>
    <p:sldId id="273" r:id="rId12"/>
    <p:sldId id="274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07" autoAdjust="0"/>
  </p:normalViewPr>
  <p:slideViewPr>
    <p:cSldViewPr>
      <p:cViewPr>
        <p:scale>
          <a:sx n="77" d="100"/>
          <a:sy n="77" d="100"/>
        </p:scale>
        <p:origin x="-11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lue-ba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blue-b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19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Program Files\Microsoft Resource DVD Artwork\DVD_ART\BoxShots_Logos\MICROSOFT\Microsoft Logo 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6443663"/>
            <a:ext cx="12192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blue-ba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213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5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1735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5066980"/>
            <a:ext cx="7690114" cy="1066800"/>
          </a:xfrm>
          <a:effectLst>
            <a:reflection blurRad="6350" stA="52000" endA="300" endPos="35000" dir="5400000" sy="-100000" algn="bl" rotWithShape="0"/>
          </a:effectLst>
        </p:spPr>
        <p:txBody>
          <a:bodyPr anchor="t" anchorCtr="0">
            <a:noAutofit/>
            <a:scene3d>
              <a:camera prst="orthographicFront"/>
              <a:lightRig rig="flat" dir="t"/>
            </a:scene3d>
            <a:sp3d>
              <a:contourClr>
                <a:schemeClr val="accent4">
                  <a:lumMod val="50000"/>
                </a:schemeClr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25400"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apter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apter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-01149_special blu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Program Files\Microsoft Resource DVD Artwork\DVD_ART\Artwork_Imagery\Shapes and Graphics\Line\faded white line.png"/>
          <p:cNvPicPr>
            <a:picLocks noChangeAspect="1" noChangeArrowheads="1"/>
          </p:cNvPicPr>
          <p:nvPr/>
        </p:nvPicPr>
        <p:blipFill>
          <a:blip r:embed="rId4" cstate="print"/>
          <a:srcRect l="53450" t="-139995"/>
          <a:stretch>
            <a:fillRect/>
          </a:stretch>
        </p:blipFill>
        <p:spPr bwMode="auto">
          <a:xfrm>
            <a:off x="0" y="6054725"/>
            <a:ext cx="404812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072886" y="-35356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>
              <a:contourClr>
                <a:srgbClr val="F4A234"/>
              </a:contourClr>
            </a:sp3d>
          </a:bodyPr>
          <a:lstStyle>
            <a:lvl1pPr marL="0" indent="0" algn="r">
              <a:buFont typeface="Arial" pitchFamily="34" charset="0"/>
              <a:buNone/>
              <a:defRPr kumimoji="0" lang="en-US" sz="9600" b="1" i="1" u="none" strike="noStrike" kern="1200" cap="none" spc="-300" normalizeH="0" baseline="0" noProof="0" dirty="0" smtClean="0">
                <a:ln w="11430">
                  <a:noFill/>
                </a:ln>
                <a:gradFill>
                  <a:gsLst>
                    <a:gs pos="0">
                      <a:schemeClr val="accent2">
                        <a:alpha val="60000"/>
                      </a:schemeClr>
                    </a:gs>
                    <a:gs pos="100000">
                      <a:schemeClr val="accent2">
                        <a:lumMod val="50000"/>
                        <a:alpha val="56000"/>
                      </a:schemeClr>
                    </a:gs>
                  </a:gsLst>
                  <a:lin ang="16200000" scaled="1"/>
                </a:gradFill>
                <a:effectLst/>
                <a:uLnTx/>
                <a:uFillTx/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70013" y="847436"/>
            <a:ext cx="7681913" cy="1523495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3981449" y="5082160"/>
            <a:ext cx="4781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253055"/>
              </a:gs>
              <a:gs pos="100000">
                <a:srgbClr val="5100A2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514350" indent="-514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1031875" indent="-514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371600" indent="-4572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716088" indent="-4572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62163" indent="-4572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3"/>
        </a:buBlip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18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460375" indent="-4603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1pPr>
      <a:lvl2pPr marL="854075" indent="-3937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2pPr>
      <a:lvl3pPr marL="1258888" indent="-404813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3pPr>
      <a:lvl4pPr marL="1655763" indent="-39687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4pPr>
      <a:lvl5pPr marL="1941513" indent="-4000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rebuchet MS" pitchFamily="34" charset="0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white rectangle.png"/>
          <p:cNvPicPr>
            <a:picLocks noChangeAspect="1"/>
          </p:cNvPicPr>
          <p:nvPr/>
        </p:nvPicPr>
        <p:blipFill>
          <a:blip r:embed="rId4" cstate="print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>
    <p:fade/>
  </p:transition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latin typeface="Trebuchet MS" pitchFamily="34" charset="0"/>
          <a:ea typeface="+mn-ea"/>
          <a:cs typeface="Arial" charset="0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rebuchet MS" pitchFamily="34" charset="0"/>
          <a:cs typeface="Arial" pitchFamily="34" charset="0"/>
        </a:defRPr>
      </a:lvl9pPr>
    </p:titleStyle>
    <p:bodyStyle>
      <a:lvl1pPr marL="342900" indent="-34290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indent="403225" algn="l" defTabSz="91281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pitchFamily="34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gif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626377" cy="371477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Мастер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класс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по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созданию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мультимедийной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9" y="5082160"/>
            <a:ext cx="5191132" cy="990046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М.А.Волкова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7" descr="http://www.ilook.by/content/images/comput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680" y="4286256"/>
            <a:ext cx="2095072" cy="2095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814393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Благодаря </a:t>
            </a:r>
            <a:r>
              <a:rPr lang="ru-RU" sz="2400" b="1" dirty="0" err="1" smtClean="0"/>
              <a:t>мультимедийному</a:t>
            </a:r>
            <a:r>
              <a:rPr lang="ru-RU" sz="2400" b="1" dirty="0" smtClean="0"/>
              <a:t> способу подачи информации достигаются следующие результаты:</a:t>
            </a:r>
          </a:p>
          <a:p>
            <a:endParaRPr lang="ru-RU" dirty="0" smtClean="0"/>
          </a:p>
          <a:p>
            <a:r>
              <a:rPr lang="ru-RU" sz="2000" dirty="0" smtClean="0"/>
              <a:t>-дети легче усваивают понятия формы, цвета и величины;</a:t>
            </a:r>
          </a:p>
          <a:p>
            <a:r>
              <a:rPr lang="ru-RU" sz="2000" dirty="0" smtClean="0"/>
              <a:t>-глубже постигаются понятия числа и множества;</a:t>
            </a:r>
          </a:p>
          <a:p>
            <a:r>
              <a:rPr lang="ru-RU" sz="2000" dirty="0" smtClean="0"/>
              <a:t>-быстрее возникает умение ориентироваться на плоскости и в пространстве</a:t>
            </a:r>
          </a:p>
          <a:p>
            <a:r>
              <a:rPr lang="ru-RU" sz="2000" dirty="0" smtClean="0"/>
              <a:t>-тренируется эффективность внимания и память;</a:t>
            </a:r>
          </a:p>
          <a:p>
            <a:r>
              <a:rPr lang="ru-RU" sz="2000" dirty="0" smtClean="0"/>
              <a:t>-раньше овладевают чтением и письмом;</a:t>
            </a:r>
          </a:p>
          <a:p>
            <a:r>
              <a:rPr lang="ru-RU" sz="2000" dirty="0" smtClean="0"/>
              <a:t>-активно пополняется словарный запас;</a:t>
            </a:r>
          </a:p>
          <a:p>
            <a:r>
              <a:rPr lang="ru-RU" sz="2000" dirty="0" smtClean="0"/>
              <a:t>-развивается мелкая моторика, формируется тончайшая координация движений глаз.</a:t>
            </a:r>
          </a:p>
          <a:p>
            <a:r>
              <a:rPr lang="ru-RU" sz="2000" dirty="0" smtClean="0"/>
              <a:t>-уменьшается время, как простой реакции, так и реакции выбора;</a:t>
            </a:r>
          </a:p>
          <a:p>
            <a:r>
              <a:rPr lang="ru-RU" sz="2000" dirty="0" smtClean="0"/>
              <a:t>-воспитывается целеустремлённость и сосредоточенность;</a:t>
            </a:r>
          </a:p>
          <a:p>
            <a:r>
              <a:rPr lang="ru-RU" sz="2000" dirty="0" smtClean="0"/>
              <a:t>-развивается воображение и творческие способности;</a:t>
            </a:r>
          </a:p>
          <a:p>
            <a:r>
              <a:rPr lang="ru-RU" sz="2000" dirty="0" smtClean="0"/>
              <a:t>-развиваются элементы наглядно-образного и теоретического мышления.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85728"/>
            <a:ext cx="5715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Создание игры   «Наполни вазу фруктами»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714356"/>
            <a:ext cx="7929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На слайд презентации добавьте последовательно изображения с  фруктами и овощами, а затем изображение с вазой.</a:t>
            </a:r>
          </a:p>
          <a:p>
            <a:pPr fontAlgn="base"/>
            <a:r>
              <a:rPr lang="ru-RU" dirty="0" smtClean="0"/>
              <a:t>2.Открыв окно </a:t>
            </a:r>
            <a:r>
              <a:rPr lang="ru-RU" b="1" dirty="0" smtClean="0"/>
              <a:t>Анимации</a:t>
            </a:r>
            <a:r>
              <a:rPr lang="ru-RU" dirty="0" smtClean="0"/>
              <a:t>, найдите кнопку </a:t>
            </a:r>
            <a:r>
              <a:rPr lang="ru-RU" b="1" dirty="0" smtClean="0"/>
              <a:t>Настройка анимации. </a:t>
            </a:r>
            <a:r>
              <a:rPr lang="ru-RU" dirty="0" smtClean="0"/>
              <a:t>(слева вверху). Справа появится окно </a:t>
            </a:r>
            <a:r>
              <a:rPr lang="ru-RU" b="1" dirty="0" smtClean="0"/>
              <a:t>Настройка анимации.</a:t>
            </a:r>
            <a:endParaRPr lang="ru-RU" dirty="0" smtClean="0"/>
          </a:p>
          <a:p>
            <a:pPr fontAlgn="base"/>
            <a:r>
              <a:rPr lang="ru-RU" b="1" dirty="0" smtClean="0"/>
              <a:t> </a:t>
            </a:r>
            <a:endParaRPr lang="ru-RU" dirty="0" smtClean="0"/>
          </a:p>
          <a:p>
            <a:pPr marL="342900" indent="-34290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214554"/>
            <a:ext cx="68421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7429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3.Добавьте анимацию на фрукты: «</a:t>
            </a:r>
            <a:r>
              <a:rPr lang="ru-RU" b="1" dirty="0" smtClean="0"/>
              <a:t>Анимация»</a:t>
            </a:r>
            <a:r>
              <a:rPr lang="ru-RU" dirty="0" smtClean="0"/>
              <a:t>→ «</a:t>
            </a:r>
            <a:r>
              <a:rPr lang="ru-RU" b="1" dirty="0" smtClean="0"/>
              <a:t>Настройка анимации»</a:t>
            </a:r>
            <a:r>
              <a:rPr lang="ru-RU" dirty="0" smtClean="0"/>
              <a:t>→Мышкой выделить фрукт→ «</a:t>
            </a:r>
            <a:r>
              <a:rPr lang="ru-RU" b="1" dirty="0" smtClean="0"/>
              <a:t>Добавить эффект»</a:t>
            </a:r>
            <a:r>
              <a:rPr lang="ru-RU" dirty="0" smtClean="0"/>
              <a:t>→ «</a:t>
            </a:r>
            <a:r>
              <a:rPr lang="ru-RU" b="1" dirty="0" smtClean="0"/>
              <a:t>Пути перемещения»</a:t>
            </a:r>
            <a:r>
              <a:rPr lang="ru-RU" dirty="0" smtClean="0"/>
              <a:t>→ «</a:t>
            </a:r>
            <a:r>
              <a:rPr lang="ru-RU" b="1" dirty="0" smtClean="0"/>
              <a:t>Нарисовать пользовательский путь»</a:t>
            </a:r>
            <a:r>
              <a:rPr lang="ru-RU" dirty="0" smtClean="0"/>
              <a:t>→ «</a:t>
            </a:r>
            <a:r>
              <a:rPr lang="ru-RU" b="1" dirty="0" smtClean="0"/>
              <a:t>Линия»</a:t>
            </a:r>
            <a:r>
              <a:rPr lang="ru-RU" dirty="0" smtClean="0"/>
              <a:t> (рисуем путь фрукта до вазы)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7699871" cy="433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357166"/>
            <a:ext cx="6858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 Добавьте эффект анимации, чтобы картинка двигалась при нажатии на неё: щёлкните по стрелке рядом с эффектом в области задач  и выберите команду «</a:t>
            </a:r>
            <a:r>
              <a:rPr lang="ru-RU" b="1" dirty="0" smtClean="0"/>
              <a:t>Параметры эффекта»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79944" b="42079"/>
          <a:stretch>
            <a:fillRect/>
          </a:stretch>
        </p:blipFill>
        <p:spPr bwMode="auto">
          <a:xfrm>
            <a:off x="214282" y="1500174"/>
            <a:ext cx="32766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643306" y="1500175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В появившемся окне выберите вкладку «</a:t>
            </a:r>
            <a:r>
              <a:rPr lang="ru-RU" b="1" dirty="0" smtClean="0"/>
              <a:t>Время»</a:t>
            </a:r>
            <a:r>
              <a:rPr lang="ru-RU" dirty="0" smtClean="0"/>
              <a:t>, нажмите на кнопку «</a:t>
            </a:r>
            <a:r>
              <a:rPr lang="ru-RU" b="1" dirty="0" smtClean="0"/>
              <a:t>Переключатели»</a:t>
            </a:r>
            <a:r>
              <a:rPr lang="ru-RU" dirty="0" smtClean="0"/>
              <a:t>, выберите параметр «</a:t>
            </a:r>
            <a:r>
              <a:rPr lang="ru-RU" b="1" dirty="0" smtClean="0"/>
              <a:t>Начать выполнение эффекта при щелчке»</a:t>
            </a:r>
            <a:r>
              <a:rPr lang="ru-RU" dirty="0" smtClean="0"/>
              <a:t>, в раскрывающемся списке выберите название изображения и нажмите на кнопку «</a:t>
            </a:r>
            <a:r>
              <a:rPr lang="ru-RU" b="1" dirty="0" err="1" smtClean="0"/>
              <a:t>Ок</a:t>
            </a:r>
            <a:r>
              <a:rPr lang="ru-RU" b="1" dirty="0" smtClean="0"/>
              <a:t>»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25"/>
          <p:cNvPicPr>
            <a:picLocks noChangeAspect="1" noChangeArrowheads="1"/>
          </p:cNvPicPr>
          <p:nvPr/>
        </p:nvPicPr>
        <p:blipFill>
          <a:blip r:embed="rId3" cstate="print"/>
          <a:srcRect l="38162" t="32674" r="38579" b="36880"/>
          <a:stretch>
            <a:fillRect/>
          </a:stretch>
        </p:blipFill>
        <p:spPr bwMode="auto">
          <a:xfrm>
            <a:off x="3786182" y="3357562"/>
            <a:ext cx="44037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6.Проделайте вышеописанные действия для каждого фрукта и ягод.</a:t>
            </a:r>
            <a:br>
              <a:rPr lang="ru-RU" dirty="0" smtClean="0"/>
            </a:br>
            <a:r>
              <a:rPr lang="ru-RU" dirty="0" smtClean="0"/>
              <a:t>7.Для изображения овощей добавьте эффект «</a:t>
            </a:r>
            <a:r>
              <a:rPr lang="ru-RU" b="1" dirty="0" smtClean="0"/>
              <a:t>Выделение»</a:t>
            </a:r>
            <a:r>
              <a:rPr lang="ru-RU" dirty="0" smtClean="0"/>
              <a:t> → «</a:t>
            </a:r>
            <a:r>
              <a:rPr lang="ru-RU" b="1" dirty="0" smtClean="0"/>
              <a:t>Вращение»</a:t>
            </a:r>
            <a:r>
              <a:rPr lang="ru-RU" dirty="0" smtClean="0"/>
              <a:t> →«</a:t>
            </a:r>
            <a:r>
              <a:rPr lang="ru-RU" b="1" dirty="0" smtClean="0"/>
              <a:t>Параметры эффекта»</a:t>
            </a:r>
            <a:r>
              <a:rPr lang="ru-RU" dirty="0" smtClean="0"/>
              <a:t> →</a:t>
            </a:r>
            <a:r>
              <a:rPr lang="ru-RU" b="1" dirty="0" smtClean="0"/>
              <a:t> </a:t>
            </a:r>
            <a:r>
              <a:rPr lang="ru-RU" dirty="0" smtClean="0"/>
              <a:t>«</a:t>
            </a:r>
            <a:r>
              <a:rPr lang="ru-RU" b="1" dirty="0" smtClean="0"/>
              <a:t>Время»</a:t>
            </a:r>
            <a:r>
              <a:rPr lang="ru-RU" dirty="0" smtClean="0"/>
              <a:t>, нажмите на кнопку «</a:t>
            </a:r>
            <a:r>
              <a:rPr lang="ru-RU" b="1" dirty="0" smtClean="0"/>
              <a:t>Переключатели»</a:t>
            </a:r>
            <a:r>
              <a:rPr lang="ru-RU" dirty="0" smtClean="0"/>
              <a:t>, выберите параметр «</a:t>
            </a:r>
            <a:r>
              <a:rPr lang="ru-RU" b="1" dirty="0" smtClean="0"/>
              <a:t>Начать выполнение эффекта при щелчке»</a:t>
            </a:r>
            <a:r>
              <a:rPr lang="ru-RU" dirty="0" smtClean="0"/>
              <a:t>, в раскрывающемся списке выберите название изображения и нажмите на кнопку «</a:t>
            </a:r>
            <a:r>
              <a:rPr lang="ru-RU" b="1" dirty="0" err="1" smtClean="0"/>
              <a:t>Ок</a:t>
            </a:r>
            <a:r>
              <a:rPr lang="ru-RU" b="1" dirty="0" smtClean="0"/>
              <a:t>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9582" b="48267"/>
          <a:stretch>
            <a:fillRect/>
          </a:stretch>
        </p:blipFill>
        <p:spPr bwMode="auto">
          <a:xfrm>
            <a:off x="1071538" y="2285992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57148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Создание игры  «Наполни вазу фруктами»</a:t>
            </a:r>
            <a:endParaRPr lang="ru-RU" dirty="0"/>
          </a:p>
        </p:txBody>
      </p:sp>
      <p:pic>
        <p:nvPicPr>
          <p:cNvPr id="3" name="Рисунок 2" descr="http://boombob.ru/resize.php?id=76425&amp;num=10&amp;width=515&amp;height=555.4642857142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15290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lingue.altervista.org/vocabulary/eating_fruit1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857496"/>
            <a:ext cx="121285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-fotki.yandex.ru/get/5306/101215562.1b/0_69bd0_d93320b3_X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142984"/>
            <a:ext cx="1990725" cy="13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s21.babysfera.ru/9/9/5/d/22801549.8938187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357298"/>
            <a:ext cx="166254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ixelbrush.ru/uploads/posts/2013-08/1375570590_2-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3714752"/>
            <a:ext cx="1419421" cy="122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eti-i-vnuki.ru/wp-content/uploads/2014/10/i-1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3500438"/>
            <a:ext cx="1743075" cy="165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prila.ru/upload/image/800x800/336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572008"/>
            <a:ext cx="1838325" cy="122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642918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Игра «Собери фрукты»</a:t>
            </a:r>
            <a:endParaRPr lang="ru-RU" dirty="0"/>
          </a:p>
        </p:txBody>
      </p:sp>
      <p:pic>
        <p:nvPicPr>
          <p:cNvPr id="3" name="Рисунок 2" descr="http://boombob.ru/resize.php?id=76425&amp;num=10&amp;width=515&amp;height=555.4642857142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1529063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lingue.altervista.org/vocabulary/eating_fruit1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857496"/>
            <a:ext cx="121285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mg-fotki.yandex.ru/get/5306/101215562.1b/0_69bd0_d93320b3_X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142984"/>
            <a:ext cx="1990725" cy="13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s21.babysfera.ru/9/9/5/d/22801549.8938187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357298"/>
            <a:ext cx="166254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ixelbrush.ru/uploads/posts/2013-08/1375570590_2-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3714752"/>
            <a:ext cx="1419421" cy="122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deti-i-vnuki.ru/wp-content/uploads/2014/10/i-1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786" y="3643314"/>
            <a:ext cx="1743075" cy="165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aprila.ru/upload/image/800x800/336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572008"/>
            <a:ext cx="1838325" cy="122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180528" y="321384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УСПЕХОВ В РАБОТЕ!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357166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Мультимедиа (</a:t>
            </a:r>
            <a:r>
              <a:rPr lang="ru-RU" sz="2800" b="1" i="1" dirty="0" err="1" smtClean="0"/>
              <a:t>multimedia</a:t>
            </a:r>
            <a:r>
              <a:rPr lang="ru-RU" sz="2800" b="1" i="1" dirty="0" smtClean="0"/>
              <a:t>) </a:t>
            </a:r>
            <a:r>
              <a:rPr lang="ru-RU" sz="2800" dirty="0" smtClean="0"/>
              <a:t>- это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857233"/>
            <a:ext cx="7358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400" dirty="0" smtClean="0">
                <a:solidFill>
                  <a:srgbClr val="000000"/>
                </a:solidFill>
                <a:latin typeface="Constantia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onstantia" pitchFamily="18" charset="0"/>
              </a:rPr>
              <a:t>  </a:t>
            </a:r>
            <a:r>
              <a:rPr lang="ru-RU" sz="2400" dirty="0" smtClean="0">
                <a:solidFill>
                  <a:srgbClr val="000000"/>
                </a:solidFill>
                <a:latin typeface="Constantia" pitchFamily="18" charset="0"/>
              </a:rPr>
              <a:t>современная </a:t>
            </a:r>
            <a:r>
              <a:rPr lang="ru-RU" sz="2400" dirty="0" smtClean="0">
                <a:solidFill>
                  <a:srgbClr val="000000"/>
                </a:solidFill>
                <a:latin typeface="Constantia" pitchFamily="18" charset="0"/>
              </a:rPr>
              <a:t>компьютерная информационная технология, позволяющая объединить в компьютерной системе  текст, звук, видеоизображение, графическое изображение и анимацию (мультипликацию)</a:t>
            </a:r>
            <a:endParaRPr lang="ru-RU" sz="2400" dirty="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071810"/>
            <a:ext cx="6000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nstantia" pitchFamily="18" charset="0"/>
              </a:rPr>
              <a:t>Использование </a:t>
            </a:r>
            <a:r>
              <a:rPr lang="ru-RU" sz="2400" dirty="0" err="1" smtClean="0">
                <a:latin typeface="Constantia" pitchFamily="18" charset="0"/>
              </a:rPr>
              <a:t>мультимедийных</a:t>
            </a:r>
            <a:r>
              <a:rPr lang="ru-RU" sz="2400" dirty="0" smtClean="0">
                <a:latin typeface="Constantia" pitchFamily="18" charset="0"/>
              </a:rPr>
              <a:t> презентаций позволяют сделать занятия эмоционально окрашенными, привлекательными вызывают у ребенка живой интерес, являются прекрасным наглядным пособием и демонстрационным материалом, что способствует хорошей результативности занятия. </a:t>
            </a:r>
            <a:endParaRPr lang="ru-RU" sz="2400" dirty="0">
              <a:latin typeface="Constantia" pitchFamily="18" charset="0"/>
            </a:endParaRPr>
          </a:p>
        </p:txBody>
      </p:sp>
      <p:pic>
        <p:nvPicPr>
          <p:cNvPr id="5" name="Picture 2" descr="http://im0-tub-ru.yandex.net/i?id=117183718-34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4572008"/>
            <a:ext cx="2206552" cy="2206552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42852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Мультимедийные</a:t>
            </a:r>
            <a:r>
              <a:rPr lang="ru-RU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презентации</a:t>
            </a:r>
            <a:endParaRPr lang="ru-RU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85720" y="500043"/>
            <a:ext cx="8572560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есут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себе большой потенциал. Компьютер несет в себе образный тип информации, наиболее близкий и понятный дошкольникам. Даёт возможность моделировать различные ситуации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активизирует внимание дошкольников благодаря возможности демонстрации явлений и объектов в динамике;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способствует лучшему усвоению материала, так как в этот процесс включаются все каналы восприятия детей – зрительный, механический, слуховой и эмоциональный;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занятия - презентации особенно в игровой форме, вызывают большой интерес у ребят, надолго привлекают внимание,</a:t>
            </a:r>
          </a:p>
          <a:p>
            <a:pPr lvl="0"/>
            <a:r>
              <a:rPr lang="ru-RU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dirty="0" smtClean="0"/>
              <a:t>одновременно используется графическая, текстовая, аудиовизуальная информация;</a:t>
            </a:r>
          </a:p>
          <a:p>
            <a:pPr lvl="0"/>
            <a:r>
              <a:rPr lang="ru-RU" dirty="0" smtClean="0"/>
              <a:t>-при использовании анимации и вставки видеофрагментов возможен показ динамических процессов;</a:t>
            </a:r>
          </a:p>
          <a:p>
            <a:pPr lvl="0"/>
            <a:r>
              <a:rPr lang="ru-RU" dirty="0" smtClean="0"/>
              <a:t>-с помощью компьютера можно смоделировать такие жизненные ситуации, которые нельзя или сложно показать во время образовательной деятельности либо увидеть в повседневной жизни (например, воспроизведение звуков животных; работу транспорта и т.д.);</a:t>
            </a:r>
          </a:p>
          <a:p>
            <a:pPr lvl="0"/>
            <a:r>
              <a:rPr lang="ru-RU" dirty="0" smtClean="0"/>
              <a:t>-использование новых приёмов объяснения и закрепления, особенно в игровой форме, повышает непроизвольное внимание детей, помогает развить произвольное.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33333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33333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785786" y="285728"/>
            <a:ext cx="7072362" cy="77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43DC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Условия сбережения здоровья ребёнка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000100" y="2000240"/>
            <a:ext cx="2286016" cy="4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928670"/>
            <a:ext cx="6858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071546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Соблюдайте !!!</a:t>
            </a:r>
          </a:p>
          <a:p>
            <a:r>
              <a:rPr lang="ru-RU" dirty="0" smtClean="0"/>
              <a:t>                   Правила и нормы  </a:t>
            </a:r>
            <a:r>
              <a:rPr lang="ru-RU" dirty="0" err="1" smtClean="0"/>
              <a:t>СанПин</a:t>
            </a:r>
            <a:r>
              <a:rPr lang="ru-RU" dirty="0" smtClean="0"/>
              <a:t> при использовании </a:t>
            </a:r>
          </a:p>
          <a:p>
            <a:r>
              <a:rPr lang="ru-RU" dirty="0" smtClean="0"/>
              <a:t>                  информационно-коммуникативных технологий.</a:t>
            </a:r>
            <a:endParaRPr lang="ru-RU" dirty="0"/>
          </a:p>
        </p:txBody>
      </p:sp>
      <p:pic>
        <p:nvPicPr>
          <p:cNvPr id="10" name="Picture 7" descr="http://im2-tub-ru.yandex.net/i?id=411304741-18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2143116"/>
            <a:ext cx="2786082" cy="2798054"/>
          </a:xfrm>
          <a:prstGeom prst="rect">
            <a:avLst/>
          </a:prstGeom>
          <a:noFill/>
        </p:spPr>
      </p:pic>
      <p:pic>
        <p:nvPicPr>
          <p:cNvPr id="11" name="Picture 5" descr="http://im4-tub-ru.yandex.net/i?id=174467357-50-72&amp;n=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3929066"/>
            <a:ext cx="1728192" cy="2452262"/>
          </a:xfrm>
          <a:prstGeom prst="rect">
            <a:avLst/>
          </a:prstGeom>
          <a:noFill/>
        </p:spPr>
      </p:pic>
      <p:pic>
        <p:nvPicPr>
          <p:cNvPr id="12" name="Picture 3" descr="http://im7-tub-ru.yandex.net/i?id=326006380-17-72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3720" y="4071942"/>
            <a:ext cx="2383246" cy="2415452"/>
          </a:xfrm>
          <a:prstGeom prst="rect">
            <a:avLst/>
          </a:prstGeom>
          <a:noFill/>
        </p:spPr>
      </p:pic>
      <p:pic>
        <p:nvPicPr>
          <p:cNvPr id="13" name="Picture 3" descr="http://im7-tub-ru.yandex.net/i?id=326006380-17-72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3720" y="4071942"/>
            <a:ext cx="2383246" cy="241545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 rot="10800000" flipV="1">
            <a:off x="2689987" y="5840732"/>
            <a:ext cx="3490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latin typeface="Bookman Old Style" pitchFamily="18" charset="0"/>
              </a:rPr>
              <a:t>СанПиН</a:t>
            </a:r>
            <a:r>
              <a:rPr lang="ru-RU" b="1" i="1" dirty="0" smtClean="0">
                <a:latin typeface="Bookman Old Style" pitchFamily="18" charset="0"/>
              </a:rPr>
              <a:t> 2.4.1.2660-10</a:t>
            </a:r>
            <a:endParaRPr lang="ru-RU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428604"/>
            <a:ext cx="80724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Задание на развитие фонематического слуха .</a:t>
            </a: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Посмотри на картинки и внимательно послушай, как взрослый правильно или неправильно произносит их названия. Если картинка названа верно, нажми на зелёный круг. Если картинка названа неверно, нажми красный квадрат.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/>
          <a:srcRect l="50000" t="1398" r="27083" b="84636"/>
          <a:stretch>
            <a:fillRect/>
          </a:stretch>
        </p:blipFill>
        <p:spPr bwMode="auto">
          <a:xfrm>
            <a:off x="928662" y="1857363"/>
            <a:ext cx="3000397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2"/>
          <a:srcRect l="27084" t="34917" r="52083" b="49719"/>
          <a:stretch>
            <a:fillRect/>
          </a:stretch>
        </p:blipFill>
        <p:spPr bwMode="auto">
          <a:xfrm>
            <a:off x="5143504" y="1857363"/>
            <a:ext cx="2928934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настраиваемая 9">
            <a:hlinkClick r:id="" action="ppaction://noaction" highlightClick="1">
              <a:snd r:embed="rId3" name="ошибка.wav"/>
            </a:hlinkClick>
          </p:cNvPr>
          <p:cNvSpPr/>
          <p:nvPr/>
        </p:nvSpPr>
        <p:spPr>
          <a:xfrm>
            <a:off x="3500430" y="5500702"/>
            <a:ext cx="1000132" cy="857256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>
            <a:hlinkClick r:id="" action="ppaction://noaction" highlightClick="1">
              <a:snd r:embed="rId4" name="правильно.wav"/>
            </a:hlinkClick>
          </p:cNvPr>
          <p:cNvSpPr/>
          <p:nvPr/>
        </p:nvSpPr>
        <p:spPr>
          <a:xfrm>
            <a:off x="4714876" y="5429264"/>
            <a:ext cx="1071570" cy="928694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6446" y="4214818"/>
            <a:ext cx="3086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Фафна</a:t>
            </a:r>
            <a:r>
              <a:rPr lang="ru-RU" dirty="0" smtClean="0">
                <a:solidFill>
                  <a:prstClr val="black"/>
                </a:solidFill>
              </a:rPr>
              <a:t>                     </a:t>
            </a:r>
            <a:r>
              <a:rPr lang="ru-RU" dirty="0" err="1" smtClean="0">
                <a:solidFill>
                  <a:prstClr val="black"/>
                </a:solidFill>
              </a:rPr>
              <a:t>Сясна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Хахна</a:t>
            </a:r>
            <a:r>
              <a:rPr lang="ru-RU" dirty="0" smtClean="0">
                <a:solidFill>
                  <a:prstClr val="black"/>
                </a:solidFill>
              </a:rPr>
              <a:t>                     Сосна</a:t>
            </a: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Сосна                     </a:t>
            </a:r>
            <a:r>
              <a:rPr lang="ru-RU" dirty="0" err="1" smtClean="0">
                <a:solidFill>
                  <a:prstClr val="black"/>
                </a:solidFill>
              </a:rPr>
              <a:t>Сашна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Фасна</a:t>
            </a:r>
            <a:r>
              <a:rPr lang="ru-RU" dirty="0" smtClean="0">
                <a:solidFill>
                  <a:prstClr val="black"/>
                </a:solidFill>
              </a:rPr>
              <a:t>                     </a:t>
            </a:r>
            <a:r>
              <a:rPr lang="ru-RU" dirty="0" err="1" smtClean="0">
                <a:solidFill>
                  <a:prstClr val="black"/>
                </a:solidFill>
              </a:rPr>
              <a:t>Сахна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Шашна</a:t>
            </a:r>
            <a:r>
              <a:rPr lang="ru-RU" dirty="0" smtClean="0">
                <a:solidFill>
                  <a:prstClr val="black"/>
                </a:solidFill>
              </a:rPr>
              <a:t>                    </a:t>
            </a:r>
            <a:r>
              <a:rPr lang="ru-RU" dirty="0" err="1" smtClean="0">
                <a:solidFill>
                  <a:prstClr val="black"/>
                </a:solidFill>
              </a:rPr>
              <a:t>Тасна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473" y="4143380"/>
            <a:ext cx="2857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Фанки</a:t>
            </a:r>
            <a:r>
              <a:rPr lang="ru-RU" dirty="0" smtClean="0">
                <a:solidFill>
                  <a:prstClr val="black"/>
                </a:solidFill>
              </a:rPr>
              <a:t>                    </a:t>
            </a:r>
            <a:r>
              <a:rPr lang="ru-RU" dirty="0" err="1" smtClean="0">
                <a:solidFill>
                  <a:prstClr val="black"/>
                </a:solidFill>
              </a:rPr>
              <a:t>Вянки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Танки                   </a:t>
            </a:r>
            <a:r>
              <a:rPr lang="ru-RU" dirty="0" err="1" smtClean="0">
                <a:solidFill>
                  <a:prstClr val="black"/>
                </a:solidFill>
              </a:rPr>
              <a:t>Сянки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Шанки</a:t>
            </a:r>
            <a:r>
              <a:rPr lang="ru-RU" dirty="0" smtClean="0">
                <a:solidFill>
                  <a:prstClr val="black"/>
                </a:solidFill>
              </a:rPr>
              <a:t>                  </a:t>
            </a:r>
            <a:r>
              <a:rPr lang="ru-RU" dirty="0" err="1" smtClean="0">
                <a:solidFill>
                  <a:prstClr val="black"/>
                </a:solidFill>
              </a:rPr>
              <a:t>Тянки</a:t>
            </a: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Санки                   Санки</a:t>
            </a:r>
          </a:p>
          <a:p>
            <a:pPr>
              <a:defRPr/>
            </a:pPr>
            <a:r>
              <a:rPr lang="ru-RU" dirty="0" err="1" smtClean="0">
                <a:solidFill>
                  <a:prstClr val="black"/>
                </a:solidFill>
              </a:rPr>
              <a:t>Сянки</a:t>
            </a:r>
            <a:r>
              <a:rPr lang="ru-RU" dirty="0" smtClean="0">
                <a:solidFill>
                  <a:prstClr val="black"/>
                </a:solidFill>
              </a:rPr>
              <a:t>                   </a:t>
            </a:r>
            <a:r>
              <a:rPr lang="ru-RU" dirty="0" err="1" smtClean="0">
                <a:solidFill>
                  <a:prstClr val="black"/>
                </a:solidFill>
              </a:rPr>
              <a:t>Щанки</a:t>
            </a:r>
            <a:endParaRPr lang="ru-RU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Admin\Мои документы\Мои рисунки\Копия (3) 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571500"/>
            <a:ext cx="12588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Documents and Settings\Admin\Мои документы\Мои рисунки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857250"/>
            <a:ext cx="27654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Documents and Settings\Admin\Мои документы\Мои рисунки\Копия Рисунок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"/>
            <a:ext cx="150018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C:\Documents and Settings\Admin\Мои документы\Мои рисунки\Копия (9) Рисунок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814513"/>
            <a:ext cx="12858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C:\Documents and Settings\Admin\Мои документы\Мои рисунки\Копия (13) Рисунок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2143125"/>
            <a:ext cx="1357313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C:\Documents and Settings\Admin\Мои документы\Мои рисунки\Копия (10) Рисунок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13" y="2928938"/>
            <a:ext cx="1778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:\Documents and Settings\Admin\Мои документы\Мои рисунки\Копия (4) Рисунок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571875"/>
            <a:ext cx="27146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Documents and Settings\Admin\Мои документы\Мои рисунки\Копия (2) Рисунок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28938" y="4570413"/>
            <a:ext cx="308133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C:\Documents and Settings\Admin\Мои документы\Мои рисунки\Копия (12) Рисунок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14938" y="3429000"/>
            <a:ext cx="19542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C:\Documents and Settings\Admin\Мои документы\Мои рисунки\Копия (11) Рисунок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1563" y="5214938"/>
            <a:ext cx="11207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dmin\Мои документы\Мои рисунки\Копия (6) Рисунок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15125" y="5000625"/>
            <a:ext cx="20050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Documents and Settings\Admin\Мои документы\Мои рисунки\Копия (5) Рисунок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00875" y="2428875"/>
            <a:ext cx="21431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500298" y="285728"/>
            <a:ext cx="429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Закрепить названия кухонной посуды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254 L 0.16684 -0.17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8094E-6 L 0.31649 -0.157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" y="-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27552 0.11541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92044E-6 L -0.22048 0.20975 " pathEditMode="relative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55042E-7 C 0.05469 -0.05273 0.10937 -0.10522 0.12743 -0.15819 C 0.14549 -0.21115 0.11267 -0.2574 0.10868 -0.31845 C 0.10469 -0.37951 0.12274 -0.46438 0.10295 -0.52498 C 0.08316 -0.58557 0.00885 -0.65541 -0.01024 -0.68154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5708E-6 C 0.00903 -0.11795 0.01806 -0.23589 0.0231 -0.2877 C 0.02813 -0.3395 0.02969 -0.30828 0.03039 -0.31082 " pathEditMode="relative" ptsTypes="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285728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Сочинение рассказа по картинкам. Определить последовательность картинок, расставить в нужном порядке.</a:t>
            </a:r>
            <a:endParaRPr lang="ru-RU" dirty="0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214314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428736"/>
            <a:ext cx="1928826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428736"/>
            <a:ext cx="2251075" cy="27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1428736"/>
            <a:ext cx="22145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9371E-6 L 0.46459 -2.7937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041 L -0.48837 0.026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41275"/>
            <a:ext cx="916305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5984" y="571481"/>
            <a:ext cx="442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 pitchFamily="34" charset="0"/>
                <a:ea typeface="BatangChe" pitchFamily="49" charset="-127"/>
              </a:rPr>
              <a:t>Зрительная гимнастика</a:t>
            </a:r>
          </a:p>
          <a:p>
            <a:pPr algn="ctr">
              <a:defRPr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 pitchFamily="34" charset="0"/>
                <a:ea typeface="BatangChe" pitchFamily="49" charset="-127"/>
              </a:rPr>
              <a:t>«Бабочка»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orbel" pitchFamily="34" charset="0"/>
              <a:ea typeface="BatangChe" pitchFamily="49" charset="-127"/>
            </a:endParaRPr>
          </a:p>
        </p:txBody>
      </p:sp>
      <p:pic>
        <p:nvPicPr>
          <p:cNvPr id="4" name="Picture 18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34483">
            <a:off x="-90488" y="2682875"/>
            <a:ext cx="2043113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26173">
            <a:off x="712788" y="550863"/>
            <a:ext cx="182086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009658">
            <a:off x="6818313" y="-142875"/>
            <a:ext cx="203041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9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450779">
            <a:off x="7397750" y="1824038"/>
            <a:ext cx="1687513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C 0.00521 0.05301 0.01719 0.12709 0.06285 0.12593 C 0.1283 0.12593 0.13298 -0.12199 0.21146 -0.12291 C 0.2816 -0.12291 0.2441 0.09399 0.3118 0.09306 C 0.38246 0.09306 0.34444 -0.06388 0.42031 -0.06388 C 0.48785 -0.06388 0.45035 0.0419 0.51059 0.0419 C 0.56858 0.0419 0.53837 -0.03888 0.59132 -0.03888 C 0.62153 -0.03888 0.62361 -0.01689 0.62656 -4.07407E-6 " pathEditMode="relative" rAng="0" ptsTypes="ffffffff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8555E-6 C 0.00208 0.03815 0.00695 0.09133 0.025 0.09064 C 0.05104 0.09064 0.05295 -0.08763 0.08403 -0.08809 C 0.11198 -0.08809 0.09705 0.06775 0.12396 0.06682 C 0.15208 0.06682 0.13698 -0.04578 0.16701 -0.04578 C 0.19392 -0.04578 0.17899 0.03029 0.20295 0.03029 C 0.22604 0.03029 0.21406 -0.02797 0.23507 -0.02797 C 0.24705 -0.02797 0.24792 -0.01225 0.24896 -2.48555E-6 " pathEditMode="relative" rAng="0" ptsTypes="ffffffff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96 -1.7341E-6 C 0.25208 0.03861 0.26007 0.09272 0.29028 0.09202 C 0.33368 0.09202 0.33681 -0.08948 0.38854 -0.08994 C 0.43507 -0.08994 0.41007 0.0689 0.45486 0.06775 C 0.50156 0.06775 0.47639 -0.04717 0.52639 -0.04717 C 0.57118 -0.04717 0.54618 0.03052 0.58611 0.03052 C 0.62465 0.03052 0.60486 -0.02867 0.63976 -0.02867 C 0.65972 -0.02867 0.66094 -0.01272 0.66302 -1.7341E-6 " pathEditMode="relative" rAng="0" ptsTypes="ffffffff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" y="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0.02384 L -0.22466 0.02384 C -0.31754 0.02384 -0.43143 0.15463 -0.43143 0.26088 L -0.43143 0.49791 " pathEditMode="relative" rAng="0" ptsTypes="FfFF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23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483 -0.1801 C -0.46754 -0.18704 -0.45677 -0.19074 -0.44792 -0.19074 C -0.43525 -0.19074 -0.42275 -0.18542 -0.41563 -0.17616 C -0.38507 -0.14028 -0.36163 -0.06088 -0.36163 0.03333 C -0.36163 0.03379 -0.36163 0.03495 -0.36163 0.03541 C -0.36163 0.03495 -0.36163 0.03657 -0.36163 0.03703 C -0.36163 0.13078 -0.38507 0.2118 -0.41563 0.24814 C -0.42275 0.25532 -0.43525 0.26088 -0.44792 0.26088 C -0.45677 0.26088 -0.46754 0.25694 -0.47483 0.25 C -0.48195 0.24282 -0.48559 0.23356 -0.48559 0.22268 C -0.48559 0.21018 -0.48004 0.1993 -0.47101 0.19213 C -0.43525 0.15949 -0.35643 0.13611 -0.26285 0.13611 C -0.26285 0.13657 -0.26129 0.13611 -0.26129 0.13657 C -0.26129 0.13611 -0.25938 0.13611 -0.25938 0.13657 C -0.16597 0.13611 -0.08525 0.15949 -0.04931 0.19213 C -0.04219 0.1993 -0.03681 0.21018 -0.03681 0.22268 C -0.03681 0.23356 -0.04028 0.24282 -0.04757 0.25 C -0.05469 0.25694 -0.06372 0.26088 -0.07466 0.26088 C -0.08716 0.26088 -0.09775 0.25532 -0.10486 0.24814 C -0.13733 0.2118 -0.16059 0.13078 -0.16059 0.03657 C -0.16059 0.03703 -0.16059 0.03495 -0.16059 0.03541 C -0.16059 0.03495 -0.16059 0.03333 -0.16059 0.03379 C -0.16059 -0.06088 -0.13733 -0.14028 -0.10486 -0.17824 C -0.09775 -0.18542 -0.08716 -0.19074 -0.07466 -0.19074 C -0.06372 -0.19074 -0.05469 -0.18704 -0.04757 -0.1801 C -0.04028 -0.17292 -0.03681 -0.16204 -0.03681 -0.15278 C -0.03681 -0.14028 -0.04219 -0.1294 -0.04931 -0.12014 C -0.08525 -0.08959 -0.16597 -0.06621 -0.25938 -0.06621 C -0.25938 -0.06574 -0.25938 -0.06621 -0.26129 -0.06621 C -0.26129 -0.06574 -0.26285 -0.06621 -0.26285 -0.06574 C -0.35643 -0.06621 -0.43525 -0.08959 -0.47101 -0.12014 C -0.48004 -0.1294 -0.48559 -0.14028 -0.48559 -0.15278 C -0.48559 -0.16204 -0.48195 -0.17292 -0.47483 -0.1801 Z " pathEditMode="relative" rAng="0" ptsTypes="fffffffffffffffffffffffffffffffff"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uda\Desktop\dve_romashki_v_trave-1280x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9147175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6035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885047">
            <a:off x="5545138" y="323850"/>
            <a:ext cx="361950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0.12778 L -0.06718 -0.0618 L 0.15243 -0.0618 L 0.30677 0.12778 L 0.30677 0.39792 L 0.15243 0.5882 L -0.06718 0.5882 L -0.22083 0.39792 L -0.22083 0.12778 Z " pathEditMode="relative" rAng="0" ptsTypes="FFFFFFFFF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4 0.12778 L -0.06493 -0.05856 L 0.15816 -0.05856 L 0.31458 0.12778 L 0.31458 0.39352 L 0.15816 0.58056 L -0.06493 0.58056 L -0.22084 0.39352 L -0.22084 0.12778 Z " pathEditMode="relative" rAng="0" ptsTypes="FFFFFFFFF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0.12778 L -0.06961 -0.05301 L 0.14705 -0.05301 L 0.29896 0.12778 L 0.29896 0.38588 L 0.14705 0.5676 L -0.06961 0.5676 L -0.22083 0.38588 L -0.22083 0.12778 Z " pathEditMode="relative" rAng="0" ptsTypes="FFFFFFFFF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7283E-6 L -0.61146 0.471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7283E-6 L -0.59566 0.450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" y="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heme20">
  <a:themeElements>
    <a:clrScheme name="CP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D965"/>
      </a:accent1>
      <a:accent2>
        <a:srgbClr val="3AA9C2"/>
      </a:accent2>
      <a:accent3>
        <a:srgbClr val="EBB28F"/>
      </a:accent3>
      <a:accent4>
        <a:srgbClr val="B0E27F"/>
      </a:accent4>
      <a:accent5>
        <a:srgbClr val="FFC17E"/>
      </a:accent5>
      <a:accent6>
        <a:srgbClr val="C6A0DB"/>
      </a:accent6>
      <a:hlink>
        <a:srgbClr val="1D4775"/>
      </a:hlink>
      <a:folHlink>
        <a:srgbClr val="1D4775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76194" tIns="38097" rIns="76194" bIns="38097" numCol="1" rtlCol="0" anchor="ctr" anchorCtr="0" compatLnSpc="1">
        <a:prstTxWarp prst="textNoShape">
          <a:avLst/>
        </a:prstTxWarp>
      </a:bodyPr>
      <a:lstStyle>
        <a:defPPr algn="ctr" defTabSz="761719" fontAlgn="base">
          <a:spcBef>
            <a:spcPct val="0"/>
          </a:spcBef>
          <a:spcAft>
            <a:spcPct val="0"/>
          </a:spcAft>
          <a:defRPr sz="2300" kern="0" dirty="0" smtClean="0">
            <a:solidFill>
              <a:schemeClr val="tx2"/>
            </a:solidFill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SC">
  <a:themeElements>
    <a:clrScheme name="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4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 with Courier font for code slides">
  <a:themeElements>
    <a:clrScheme name="1-01149 Michelle Evans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ECDFA7"/>
      </a:accent1>
      <a:accent2>
        <a:srgbClr val="4F6E9B"/>
      </a:accent2>
      <a:accent3>
        <a:srgbClr val="936553"/>
      </a:accent3>
      <a:accent4>
        <a:srgbClr val="88A17B"/>
      </a:accent4>
      <a:accent5>
        <a:srgbClr val="B8977E"/>
      </a:accent5>
      <a:accent6>
        <a:srgbClr val="99B5D3"/>
      </a:accent6>
      <a:hlink>
        <a:srgbClr val="FFFF99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Преимущества использования лицензионного</Template>
  <TotalTime>404</TotalTime>
  <Words>606</Words>
  <Application>Microsoft Office PowerPoint</Application>
  <PresentationFormat>Экран (4:3)</PresentationFormat>
  <Paragraphs>68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1_Theme20</vt:lpstr>
      <vt:lpstr>CSC</vt:lpstr>
      <vt:lpstr>White with Courier font for code slides</vt:lpstr>
      <vt:lpstr>1_White with Courier font for code slides</vt:lpstr>
      <vt:lpstr>         Мастер – класс             по созданию    мультимедийной игры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по созданию мультимедийной игры</dc:title>
  <dc:creator>Тарас</dc:creator>
  <cp:lastModifiedBy>Lenovo</cp:lastModifiedBy>
  <cp:revision>43</cp:revision>
  <dcterms:created xsi:type="dcterms:W3CDTF">2014-12-21T17:51:35Z</dcterms:created>
  <dcterms:modified xsi:type="dcterms:W3CDTF">2016-11-29T12:37:41Z</dcterms:modified>
</cp:coreProperties>
</file>