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2" r:id="rId11"/>
    <p:sldId id="267" r:id="rId12"/>
    <p:sldId id="268" r:id="rId13"/>
    <p:sldId id="271" r:id="rId14"/>
    <p:sldId id="272" r:id="rId15"/>
    <p:sldId id="276" r:id="rId16"/>
    <p:sldId id="273" r:id="rId17"/>
    <p:sldId id="274" r:id="rId18"/>
    <p:sldId id="275" r:id="rId19"/>
    <p:sldId id="277" r:id="rId20"/>
    <p:sldId id="278" r:id="rId21"/>
    <p:sldId id="280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F342-3500-4638-BFD3-4AE89EFCB83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CA22-34E7-4977-A39F-4DB12500B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photoshop-master.ru/adds/adds57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hotoshop-master.ru/adds/adds57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hotoshop-master.ru/adds/adds57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hotoshop-master.ru/adds/adds5700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ds16-schel.edumsko.ru/uploads/3000/2094/information_portal/SMEShARIKI/.thumbs/nazvanie.jpg?1485196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litceyvib.ru/iskouob/%D0%90%D0%B3%D0%B5%D0%BD%D1%82%D1%81%D1%82%D0%B2%D0%BE+%D0%BF%D0%BE+%D1%83%D0%BF%D1%80%D0%B0%D0%B2%D0%BB%D0%B5%D0%BD%D0%B8%D1%8E+%D0%BF%D1%80%D0%B0%D0%B2%D0%B0%D0%BC%D0%B8+%C2%AB%D0%9C%D0%B0%D1%80%D0%BC%D0%B5%D0%BB%D0%B0%D0%B4+%D0%9C%D0%B5%D0%B4%D0%B8%D0%B0%C2%BBb/3739-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6" name="Picture 6" descr="C:\Users\Lenovo\Desktop\фото сред.гр.лето\IMG-8ce6ca05a96531ed9cefcf27ec69f7d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1714512" cy="2520000"/>
          </a:xfrm>
          <a:prstGeom prst="rect">
            <a:avLst/>
          </a:prstGeom>
          <a:noFill/>
        </p:spPr>
      </p:pic>
      <p:pic>
        <p:nvPicPr>
          <p:cNvPr id="10247" name="Picture 7" descr="C:\Users\Lenovo\Desktop\фото сред.гр.лето\Micromax_Q379_IMG_20180606_11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3143272" cy="2501789"/>
          </a:xfrm>
          <a:prstGeom prst="rect">
            <a:avLst/>
          </a:prstGeom>
          <a:noFill/>
        </p:spPr>
      </p:pic>
      <p:pic>
        <p:nvPicPr>
          <p:cNvPr id="11" name="Picture 7" descr="C:\Users\Lenovo\Desktop\фото сред.гр.лето\фотомыльных пузырей\SAM_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642918"/>
            <a:ext cx="3357586" cy="2714644"/>
          </a:xfrm>
          <a:prstGeom prst="rect">
            <a:avLst/>
          </a:prstGeom>
          <a:noFill/>
        </p:spPr>
      </p:pic>
      <p:pic>
        <p:nvPicPr>
          <p:cNvPr id="10250" name="Picture 10" descr="C:\Users\Lenovo\Desktop\фото сред.гр.лето\Новая папка (4)\Micromax_Q379_IMG_20180704_111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42900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toshop-kopona.com/uploads/posts/2017-08/1503813820_photoshop-kopona.com_backgroun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85" y="0"/>
            <a:ext cx="9180385" cy="6858000"/>
          </a:xfrm>
          <a:prstGeom prst="rect">
            <a:avLst/>
          </a:prstGeom>
          <a:noFill/>
        </p:spPr>
      </p:pic>
      <p:pic>
        <p:nvPicPr>
          <p:cNvPr id="10" name="Picture 2" descr="https://photoshop-kopona.com/uploads/posts/2017-08/1503813820_photoshop-kopona.com_background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287000"/>
            <a:ext cx="1440000" cy="108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50004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142984"/>
            <a:ext cx="63579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Стремление к самостоятельности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Этические представления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Отношения со сверстниками -появляются лидеры, 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конкурентность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соревновательность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Активная любознательность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laneta-sl.ru/static/img/0000/0002/0044/20044593.2utgwibp0o.900x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5852" y="714356"/>
            <a:ext cx="63579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Организованная деятельность детей проводится по следующим образовательным областям: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развитие»,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развитие»,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«Речевое развитие»,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«Художественно-эстетическое развитие»,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«Физическое развитие».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isplayart.ru/mult/img/displayart_info_11998602721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7"/>
            <a:ext cx="7358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77867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1.Продолжать воспитывать  культурно-гигиенические навыки и навыки самообслуживания.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2.Воспитывать культуру поведения.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3.Расширять представления о правилах поведения в общественных местах.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Углублять представления детей о семье, ее членах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Воспитывать у детей положительное отношение к труду, желание трудиться.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6.Воспитывать скромность, отзывчивость, желание быть справедливым, сильным и смелым; учить испытывать чувство стыда за неблаговидный поступок.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artfile.me/wallpaper/05-08-2009/1600x900/multfilmy-smeshariki-413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1" y="214290"/>
            <a:ext cx="479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7"/>
            <a:ext cx="65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6429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Учить считать до 5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Учить правильно отвечать на вопросы «Сколько?», «Который по счету?», «На котором месте?».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Совершенствовать умение сравнивать два предмета по величине, по толщине.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Развивать представление детей о геометрических фигурах: круге, квадрате, треугольнике, а также шаре, кубе.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Развивать умения определять пространственные направления от себя, двигаться в заданном направлении(вперед — назад, направо — налево, вверх — вниз)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частях суток, их характерных особенностях, последовательности (утро — день — вечер — ночь).Объяснить значение слов: «вчера», «сегодня», «завтра».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artfile.me/wallpaper/05-08-2009/1600x900/multfilmy-smeshariki-413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1" y="214290"/>
            <a:ext cx="479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Учить детей замечать и называть изменения в природе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об условиях, необходимых для жизни людей, животных, растений (воздух, вода, питание и т. п.). </a:t>
            </a:r>
          </a:p>
          <a:p>
            <a:pPr marL="342900" indent="-342900">
              <a:buAutoNum type="arabicPeriod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Продолжать знакомить с фруктами, овощами, ягодами и грибами.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785794"/>
            <a:ext cx="5066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Ознакомление с миром природы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42900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деятельности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9" y="450057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признаками предметов, учить определять их цвет, форму, величину, вес. Рассказывать о материалах, из которых сделаны предметы, об их свойствах и качествах.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evseoboi.com.ua/uploads/posts/2010-05/1272981390_smeshariki_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435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3" y="1000108"/>
            <a:ext cx="73581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1.Закреплять правильное произношение гласных и согласных звуков.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Учить употреблять существительные с обобщающим значением (мебель, овощи, животные и т. п.).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Учить детей рассказывать: описывать предмет, картину; упражнять в составлении рассказов по картине, созданной ребенком с использованием раздаточного дидактического материала.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Упражнять детей в умении пересказывать наиболее выразительные и динамичные отрывки из сказок.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Продолжать приучать детей слушать сказки, рассказы, стихотворения; запоминать небольшие и простые по содержанию считалки.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grass28.users.photofile.ru/photo/ggrass28/3821688/xlarge/89048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6113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 Формировать умение правильно держать ножницы и пользоваться ими.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2.Учить вырезать круглые формы из квадрата и овальные из прямоугольника путем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скругления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углов.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Закреплять приемы лепки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4.Закреплять умение правильно держать карандаш, кисть, фломастер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5.Учить детей закрашивать рисунки кистью, карандашом, проводя линии и штрихи только в одном направлении.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rosmeshariki.ru/kartinki/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411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3" y="1285860"/>
            <a:ext cx="6357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1.Продолжать знакомство детей с частями тела и органами чувств человека.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Формировать правильную осанку.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Учить энергично отталкиваться и правильно приземляться в прыжках на двух ногах 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В прыжках в длину и высоту с места учить сочетать отталкивание со взмахом рук, при приземлении сохранять равновесие.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Учить выполнять ведущую роль в подвижной игре, осознанно относиться к выполнению правил игры.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55987/0005-00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214422"/>
            <a:ext cx="8800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Практикум для родителей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 с ребенком в семье как диалог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чего?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чем его воспитательная ценность и секреты».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6119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Игровое упражнение с мячом «Закончи предложение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Упражнение «Заблуждающиеся родители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Родительские позиции: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«опекающего», «отстраняющего», «виноватого»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или «обвиняющего»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Упражнение «Поиграем в «гармоничных»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родителей»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ru.yandex.net/i?id=908e363831104f345468434178a86c7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283756" cy="69725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1357298"/>
            <a:ext cx="45005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средней группе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возрастным особенностям </a:t>
            </a: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детей 4-5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255987/0005-00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214422"/>
            <a:ext cx="880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611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76438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родителям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помощник на каждый день, или как общаться с детьми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0"/>
            <a:ext cx="6643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1.Дайте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понять вашему ребенку, что вы его принимаете таким, какой он есть. Старайтесь употреблять такие выражения: «Ты самый любимый», «Мы любим, понимаем, надеемся на тебя», «Я тебя люблю любого», «Какое счастье, что ты у нас есть».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.Можно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осуждать действия ребенка, но не его чувства, какими бы нежелательными они ни были. Раз они у него возникли, значит, для этого есть основания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643314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.Можно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выражать свое недовольство отдельными действиями ребенка, но не ребенком в целом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сравнивайте своего ребенка с другими детьми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Стремитесь проявлять полную заинтересованность к ребенку в процессе общения. Подчеркивайте это кивком, восклицаниями. Слушая его, не отвлекайтесь. Представляйте ему время для высказывания, не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торопите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его и не подчеркивайте своим внешним видом, что это уже вам неинтересно. В общении с детьми помните. что ребенок имеет право голоса в решении какой-либо проблемы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zddou26.edumsko.ru/uploads/26500/26482/section/362684/hello_html_m25aa0896.jpg?1532952268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5b/00028be2-8be3551e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.jimcdn.com/app/cms/image/transf/dimension=960x10000:format=jpg/path/s8e99f7ee39b29dfb/image/i62453fb8297b7b3c/version/1479144008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kburg.tv/uploads/55328824aa0dbf1b543969c6/smesha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1928802"/>
            <a:ext cx="2868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    внимание.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up/datai/255987/0005-00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2867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проведения: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поздравления родителей с началом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учебного года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тчет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летней работе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«Наше лето»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всеобуч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детей 4-5 лет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образовательного процесса в средней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группе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практикум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«общение с ребенком в семье»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00.infourok.ru/images/doc/239/182935/3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Lenovo\Desktop\фото сред.гр.лето\Новая папка (4)\Micromax_Q379_IMG_20180607_110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360000" cy="2520000"/>
          </a:xfrm>
          <a:prstGeom prst="rect">
            <a:avLst/>
          </a:prstGeom>
          <a:noFill/>
        </p:spPr>
      </p:pic>
      <p:pic>
        <p:nvPicPr>
          <p:cNvPr id="7172" name="Picture 4" descr="C:\Users\Lenovo\Desktop\фото сред.гр.лето\Новая папка (4)\Micromax_Q379_IMG_20180703_10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3566590" cy="2643182"/>
          </a:xfrm>
          <a:prstGeom prst="rect">
            <a:avLst/>
          </a:prstGeom>
          <a:noFill/>
        </p:spPr>
      </p:pic>
      <p:pic>
        <p:nvPicPr>
          <p:cNvPr id="7173" name="Picture 5" descr="C:\Users\Lenovo\Desktop\фото сред.гр.лето\Новая папка (4)\Micromax_Q379_IMG_20180709_103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29000"/>
            <a:ext cx="3931504" cy="2948628"/>
          </a:xfrm>
          <a:prstGeom prst="rect">
            <a:avLst/>
          </a:prstGeom>
          <a:noFill/>
        </p:spPr>
      </p:pic>
      <p:pic>
        <p:nvPicPr>
          <p:cNvPr id="9" name="Picture 5" descr="C:\Users\Lenovo\Desktop\фото сред.гр.лето\Новая папка (4)\Micromax_Q379_IMG_20180709_103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3380"/>
            <a:ext cx="364572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https://ds02.infourok.ru/uploads/ex/01b5/00078f4c-f145d19e/hello_html_19b804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bus.znate.ru/pars_docs/refs/4/3739/3739-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8199" name="Picture 7" descr="C:\Users\Lenovo\Desktop\фото сред.гр.лето\Новая папка (4)\Micromax_Q379_IMG_20180705_09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3360000" cy="2520000"/>
          </a:xfrm>
          <a:prstGeom prst="rect">
            <a:avLst/>
          </a:prstGeom>
          <a:noFill/>
        </p:spPr>
      </p:pic>
      <p:pic>
        <p:nvPicPr>
          <p:cNvPr id="8200" name="Picture 8" descr="C:\Users\Lenovo\Desktop\фото сред.гр.лето\Новая папка (4)\Micromax_Q379_IMG_20180705_095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360000" cy="2520000"/>
          </a:xfrm>
          <a:prstGeom prst="rect">
            <a:avLst/>
          </a:prstGeom>
          <a:noFill/>
        </p:spPr>
      </p:pic>
      <p:pic>
        <p:nvPicPr>
          <p:cNvPr id="8201" name="Picture 9" descr="C:\Users\Lenovo\Desktop\фото сред.гр.лето\Micromax_Q379_IMG_20180618_10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857232"/>
            <a:ext cx="3000396" cy="2428892"/>
          </a:xfrm>
          <a:prstGeom prst="rect">
            <a:avLst/>
          </a:prstGeom>
          <a:noFill/>
        </p:spPr>
      </p:pic>
      <p:pic>
        <p:nvPicPr>
          <p:cNvPr id="8203" name="Picture 11" descr="C:\Users\Lenovo\Desktop\фото сред.гр.лето\Micromax_Q379_IMG_20180615_103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642918"/>
            <a:ext cx="32354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https://ds02.infourok.ru/uploads/ex/01b5/00078f4c-f145d19e/hello_html_19b804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bus.znate.ru/pars_docs/refs/4/3739/3739-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1507" name="Picture 3" descr="C:\Users\Lenovo\Desktop\фото сред.гр.лето\Micromax_Q379_IMG_20180618_10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43314"/>
            <a:ext cx="3571900" cy="2666667"/>
          </a:xfrm>
          <a:prstGeom prst="rect">
            <a:avLst/>
          </a:prstGeom>
          <a:noFill/>
        </p:spPr>
      </p:pic>
      <p:pic>
        <p:nvPicPr>
          <p:cNvPr id="21509" name="Picture 5" descr="C:\Users\Lenovo\Desktop\фото сред.гр.лето\Micromax_Q379_IMG_20180626_095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071547"/>
            <a:ext cx="3571900" cy="2438476"/>
          </a:xfrm>
          <a:prstGeom prst="rect">
            <a:avLst/>
          </a:prstGeom>
          <a:noFill/>
        </p:spPr>
      </p:pic>
      <p:pic>
        <p:nvPicPr>
          <p:cNvPr id="21510" name="Picture 6" descr="C:\Users\Lenovo\Desktop\фото сред.гр.лето\Micromax_Q379_IMG_20180702_093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71546"/>
            <a:ext cx="3559905" cy="2432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litceyvib.ru/iskouob/%D0%90%D0%B3%D0%B5%D0%BD%D1%82%D1%81%D1%82%D0%B2%D0%BE+%D0%BF%D0%BE+%D1%83%D0%BF%D1%80%D0%B0%D0%B2%D0%BB%D0%B5%D0%BD%D0%B8%D1%8E+%D0%BF%D1%80%D0%B0%D0%B2%D0%B0%D0%BC%D0%B8+%C2%AB%D0%9C%D0%B0%D1%80%D0%BC%D0%B5%D0%BB%D0%B0%D0%B4+%D0%9C%D0%B5%D0%B4%D0%B8%D0%B0%C2%BBb/3739-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Lenovo\Desktop\фото сред.гр.лето\Micromax_Q379_IMG_20180703_092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3137794" cy="2317709"/>
          </a:xfrm>
          <a:prstGeom prst="rect">
            <a:avLst/>
          </a:prstGeom>
          <a:noFill/>
        </p:spPr>
      </p:pic>
      <p:pic>
        <p:nvPicPr>
          <p:cNvPr id="8" name="Picture 2" descr="C:\Users\Lenovo\Desktop\фото сред.гр.лето\Micromax_Q379_IMG_20180620_105439.jpg"/>
          <p:cNvPicPr>
            <a:picLocks noChangeAspect="1" noChangeArrowheads="1"/>
          </p:cNvPicPr>
          <p:nvPr/>
        </p:nvPicPr>
        <p:blipFill>
          <a:blip r:embed="rId4" cstate="print"/>
          <a:srcRect l="9756"/>
          <a:stretch>
            <a:fillRect/>
          </a:stretch>
        </p:blipFill>
        <p:spPr bwMode="auto">
          <a:xfrm>
            <a:off x="928662" y="4357694"/>
            <a:ext cx="3062818" cy="2085752"/>
          </a:xfrm>
          <a:prstGeom prst="rect">
            <a:avLst/>
          </a:prstGeom>
          <a:noFill/>
        </p:spPr>
      </p:pic>
      <p:pic>
        <p:nvPicPr>
          <p:cNvPr id="9" name="Picture 8" descr="C:\Users\Lenovo\Desktop\фото сред.гр.лето\Micromax_Q379_IMG_20180607_102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071546"/>
            <a:ext cx="3429024" cy="2608802"/>
          </a:xfrm>
          <a:prstGeom prst="rect">
            <a:avLst/>
          </a:prstGeom>
          <a:noFill/>
        </p:spPr>
      </p:pic>
      <p:pic>
        <p:nvPicPr>
          <p:cNvPr id="10" name="Picture 2" descr="C:\Users\Lenovo\Desktop\фото сред.гр.лето\Новая папка (4)\Micromax_Q379_IMG_20180709_105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428999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litceyvib.ru/iskouob/%D0%90%D0%B3%D0%B5%D0%BD%D1%82%D1%81%D1%82%D0%B2%D0%BE+%D0%BF%D0%BE+%D1%83%D0%BF%D1%80%D0%B0%D0%B2%D0%BB%D0%B5%D0%BD%D0%B8%D1%8E+%D0%BF%D1%80%D0%B0%D0%B2%D0%B0%D0%BC%D0%B8+%C2%AB%D0%9C%D0%B0%D1%80%D0%BC%D0%B5%D0%BB%D0%B0%D0%B4+%D0%9C%D0%B5%D0%B4%D0%B8%D0%B0%C2%BBb/3739-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C:\Users\Lenovo\Desktop\фото сред.гр.лето\Новая папка (4)\Micromax_Q379_IMG_20180709_104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3360000" cy="2520000"/>
          </a:xfrm>
          <a:prstGeom prst="rect">
            <a:avLst/>
          </a:prstGeom>
          <a:noFill/>
        </p:spPr>
      </p:pic>
      <p:pic>
        <p:nvPicPr>
          <p:cNvPr id="22532" name="Picture 4" descr="C:\Users\Lenovo\Desktop\фото сред.гр.лето\Новая папка (4)\Micromax_Q379_IMG_20180709_104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429000"/>
            <a:ext cx="3264749" cy="2448562"/>
          </a:xfrm>
          <a:prstGeom prst="rect">
            <a:avLst/>
          </a:prstGeom>
          <a:noFill/>
        </p:spPr>
      </p:pic>
      <p:pic>
        <p:nvPicPr>
          <p:cNvPr id="13" name="Picture 3" descr="C:\Users\Lenovo\Desktop\фото сред.гр.лето\Новая папка (4)\Micromax_Q379_IMG_20180615_111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835860"/>
            <a:ext cx="2857520" cy="2250000"/>
          </a:xfrm>
          <a:prstGeom prst="rect">
            <a:avLst/>
          </a:prstGeom>
          <a:noFill/>
        </p:spPr>
      </p:pic>
      <p:pic>
        <p:nvPicPr>
          <p:cNvPr id="14" name="Picture 5" descr="C:\Users\Lenovo\Desktop\фото сред.гр.лето\Новая папка (4)\Micromax_Q379_IMG_20180703_161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14752"/>
            <a:ext cx="3128562" cy="22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litceyvib.ru/iskouob/%D0%90%D0%B3%D0%B5%D0%BD%D1%82%D1%81%D1%82%D0%B2%D0%BE+%D0%BF%D0%BE+%D1%83%D0%BF%D1%80%D0%B0%D0%B2%D0%BB%D0%B5%D0%BD%D0%B8%D1%8E+%D0%BF%D1%80%D0%B0%D0%B2%D0%B0%D0%BC%D0%B8+%C2%AB%D0%9C%D0%B0%D1%80%D0%BC%D0%B5%D0%BB%D0%B0%D0%B4+%D0%9C%D0%B5%D0%B4%D0%B8%D0%B0%C2%BBb/3739-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64" y="3929066"/>
            <a:ext cx="23614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3544" y="571480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85723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143248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 descr="C:\Users\Lenovo\Desktop\фото сред.гр.лето\Micromax_Q379_IMG_20180522_113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3143248"/>
            <a:ext cx="2928958" cy="2357454"/>
          </a:xfrm>
          <a:prstGeom prst="foldedCorne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686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34</cp:revision>
  <dcterms:created xsi:type="dcterms:W3CDTF">2018-09-16T14:35:29Z</dcterms:created>
  <dcterms:modified xsi:type="dcterms:W3CDTF">2018-09-25T19:03:28Z</dcterms:modified>
</cp:coreProperties>
</file>