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3FDC-E155-42F6-A8AE-9F3B9AC735DF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46FC-BD30-46E1-86E9-9DC49E7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2.jpeg"/><Relationship Id="rId5" Type="http://schemas.openxmlformats.org/officeDocument/2006/relationships/image" Target="../media/image6.jpe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7.jpeg"/><Relationship Id="rId5" Type="http://schemas.openxmlformats.org/officeDocument/2006/relationships/image" Target="../media/image6.jpe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33.jpeg"/><Relationship Id="rId5" Type="http://schemas.openxmlformats.org/officeDocument/2006/relationships/image" Target="../media/image6.jpeg"/><Relationship Id="rId10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7.jpeg"/><Relationship Id="rId4" Type="http://schemas.openxmlformats.org/officeDocument/2006/relationships/image" Target="../media/image5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arzamas.3goroda.ru/uploads/arzamas-gallery/image-3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29504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Kartika" pitchFamily="18" charset="0"/>
              </a:rPr>
              <a:t>Эколого-краеведческий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проект   в старшей группе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«Наша река Теша»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21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3733800"/>
            <a:ext cx="1800000" cy="1350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7.Цикл наблюдений за аквариумными рыбками: «Кто живет в аквариуме», «Что и как едят рыбки», «Как рыбы дышат и отдыхают».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8.Продуктивная деятельность: рисование «Наша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речка-Теша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лепка «Рыбы», конструирование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 бумаги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оригами) «Рыбки в аквариуме»,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аппликация «Пароход».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теша\SDC135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980" y="3500438"/>
            <a:ext cx="3707053" cy="2571768"/>
          </a:xfrm>
          <a:prstGeom prst="rect">
            <a:avLst/>
          </a:prstGeom>
          <a:noFill/>
        </p:spPr>
      </p:pic>
      <p:pic>
        <p:nvPicPr>
          <p:cNvPr id="3075" name="Picture 3" descr="C:\Users\Lenovo\Desktop\теша\SDC136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285860"/>
            <a:ext cx="2381266" cy="1785950"/>
          </a:xfrm>
          <a:prstGeom prst="rect">
            <a:avLst/>
          </a:prstGeom>
          <a:noFill/>
        </p:spPr>
      </p:pic>
      <p:pic>
        <p:nvPicPr>
          <p:cNvPr id="3076" name="Picture 4" descr="C:\Users\Lenovo\Desktop\теша\SDC136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276930"/>
            <a:ext cx="2500330" cy="2009193"/>
          </a:xfrm>
          <a:prstGeom prst="rect">
            <a:avLst/>
          </a:prstGeom>
          <a:noFill/>
        </p:spPr>
      </p:pic>
      <p:pic>
        <p:nvPicPr>
          <p:cNvPr id="3077" name="Picture 5" descr="C:\Users\Lenovo\Desktop\теша\SDC135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7483" y="3500438"/>
            <a:ext cx="3630731" cy="2571768"/>
          </a:xfrm>
          <a:prstGeom prst="rect">
            <a:avLst/>
          </a:prstGeom>
          <a:noFill/>
        </p:spPr>
      </p:pic>
      <p:pic>
        <p:nvPicPr>
          <p:cNvPr id="3078" name="Picture 6" descr="C:\Users\Lenovo\Desktop\теша\SDC135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1285860"/>
            <a:ext cx="2428892" cy="196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21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3733800"/>
            <a:ext cx="1800000" cy="1350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2852"/>
            <a:ext cx="871540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Подвижные игры: «Караси и щука», «Рыбки», «Море волнуется раз», «Рыбак и рыбки», «Ручеек», «Водяной».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10.Сюжетно-ролевые игры: «Пароход», «Моряки, рыбаки».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Пальчиковые игры на тему «Рыбы и водные обитатели».</a:t>
            </a:r>
            <a:r>
              <a:rPr lang="ru-RU" sz="14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12.Дидактические игры, рассматривание иллюстраций.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Lenovo\Desktop\теша\SDC13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391785"/>
            <a:ext cx="2571768" cy="2394405"/>
          </a:xfrm>
          <a:prstGeom prst="rect">
            <a:avLst/>
          </a:prstGeom>
          <a:noFill/>
        </p:spPr>
      </p:pic>
      <p:pic>
        <p:nvPicPr>
          <p:cNvPr id="33795" name="Picture 3" descr="C:\Users\Lenovo\Desktop\теша\SDC135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643050"/>
            <a:ext cx="2643206" cy="1961735"/>
          </a:xfrm>
          <a:prstGeom prst="rect">
            <a:avLst/>
          </a:prstGeom>
          <a:noFill/>
        </p:spPr>
      </p:pic>
      <p:pic>
        <p:nvPicPr>
          <p:cNvPr id="33796" name="Picture 4" descr="C:\Users\Lenovo\Desktop\теша\SDC136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3929066"/>
            <a:ext cx="2500330" cy="2100277"/>
          </a:xfrm>
          <a:prstGeom prst="rect">
            <a:avLst/>
          </a:prstGeom>
          <a:noFill/>
        </p:spPr>
      </p:pic>
      <p:pic>
        <p:nvPicPr>
          <p:cNvPr id="33797" name="Picture 5" descr="C:\Users\Lenovo\Desktop\теша\SDC136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928669"/>
            <a:ext cx="2071702" cy="1874397"/>
          </a:xfrm>
          <a:prstGeom prst="rect">
            <a:avLst/>
          </a:prstGeom>
          <a:noFill/>
        </p:spPr>
      </p:pic>
      <p:pic>
        <p:nvPicPr>
          <p:cNvPr id="33798" name="Picture 6" descr="C:\Users\Lenovo\Desktop\теша\SDC136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071942"/>
            <a:ext cx="2952771" cy="2214579"/>
          </a:xfrm>
          <a:prstGeom prst="rect">
            <a:avLst/>
          </a:prstGeom>
          <a:noFill/>
        </p:spPr>
      </p:pic>
      <p:pic>
        <p:nvPicPr>
          <p:cNvPr id="33799" name="Picture 7" descr="C:\Users\Lenovo\Desktop\теша\SDC136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6144" y="3214686"/>
            <a:ext cx="25300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21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3733800"/>
            <a:ext cx="1800000" cy="1350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13.Акция «Чистый берег»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внести посильный вклад в наведении чистоты на берегу речки, познакомить с тем к чему приводит такое потребительское отношение к природе.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14.Работа с родителями: составление творческих  рассказов, сказок о воде.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Lenovo\Desktop\теша\SDC136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000504"/>
            <a:ext cx="2357454" cy="2053267"/>
          </a:xfrm>
          <a:prstGeom prst="rect">
            <a:avLst/>
          </a:prstGeom>
          <a:noFill/>
        </p:spPr>
      </p:pic>
      <p:pic>
        <p:nvPicPr>
          <p:cNvPr id="6" name="Picture 2" descr="C:\Users\Lenovo\Desktop\теша\IMG_20160519_105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357298"/>
            <a:ext cx="3429023" cy="2057414"/>
          </a:xfrm>
          <a:prstGeom prst="rect">
            <a:avLst/>
          </a:prstGeom>
          <a:noFill/>
        </p:spPr>
      </p:pic>
      <p:pic>
        <p:nvPicPr>
          <p:cNvPr id="1027" name="Picture 3" descr="C:\Users\Lenovo\Desktop\теша\IMG_20160519_1058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571876"/>
            <a:ext cx="3571900" cy="2500330"/>
          </a:xfrm>
          <a:prstGeom prst="rect">
            <a:avLst/>
          </a:prstGeom>
          <a:noFill/>
        </p:spPr>
      </p:pic>
      <p:pic>
        <p:nvPicPr>
          <p:cNvPr id="1028" name="Picture 4" descr="C:\Users\Lenovo\Desktop\теша\IMG_20160519_1101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1571612"/>
            <a:ext cx="2143140" cy="3357586"/>
          </a:xfrm>
          <a:prstGeom prst="rect">
            <a:avLst/>
          </a:prstGeom>
          <a:noFill/>
        </p:spPr>
      </p:pic>
      <p:pic>
        <p:nvPicPr>
          <p:cNvPr id="7" name="Picture 5" descr="C:\Users\Lenovo\Desktop\теша\IMG_20160519_1059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1285860"/>
            <a:ext cx="235745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0034" y="642918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3-этап - Заключительный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Праздник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«Спасаем Тешу»</a:t>
            </a:r>
          </a:p>
        </p:txBody>
      </p:sp>
      <p:pic>
        <p:nvPicPr>
          <p:cNvPr id="2050" name="Picture 2" descr="C:\Users\Lenovo\Desktop\теша\SDC13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07" y="1571611"/>
            <a:ext cx="2985409" cy="2239057"/>
          </a:xfrm>
          <a:prstGeom prst="rect">
            <a:avLst/>
          </a:prstGeom>
          <a:noFill/>
        </p:spPr>
      </p:pic>
      <p:pic>
        <p:nvPicPr>
          <p:cNvPr id="2051" name="Picture 3" descr="C:\Users\Lenovo\Desktop\теша\SDC13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2052" name="Picture 4" descr="C:\Users\Lenovo\Desktop\теша\SDC13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714356"/>
            <a:ext cx="3000396" cy="2250297"/>
          </a:xfrm>
          <a:prstGeom prst="rect">
            <a:avLst/>
          </a:prstGeom>
          <a:noFill/>
        </p:spPr>
      </p:pic>
      <p:pic>
        <p:nvPicPr>
          <p:cNvPr id="2053" name="Picture 5" descr="C:\Users\Lenovo\Desktop\теша\SDC136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2054" name="Picture 6" descr="C:\Users\Lenovo\Desktop\теша\SDC136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1876"/>
            <a:ext cx="3429024" cy="2571768"/>
          </a:xfrm>
          <a:prstGeom prst="rect">
            <a:avLst/>
          </a:prstGeom>
          <a:noFill/>
        </p:spPr>
      </p:pic>
      <p:pic>
        <p:nvPicPr>
          <p:cNvPr id="2055" name="Picture 7" descr="C:\Users\Lenovo\Desktop\теша\SDC136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000503"/>
            <a:ext cx="3143272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2051" name="Picture 3" descr="C:\Users\Lenovo\Desktop\теша\SDC13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2053" name="Picture 5" descr="C:\Users\Lenovo\Desktop\теша\SDC13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751344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Вывод: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Анализ проведённой проектной деятельности позволил сделать следующие выводы: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Участие в проектной деятельности стало для детей способом удовлетворения познавательной активности, средство выражения и развития творческих способностей.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Участники проекта получили не только новые знания, но и приобрели навыки бережного, созидательного отношения к окружающему миру.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Совместная проектная деятельность помогла родителям освоить некоторые педагогические приёмы, необходимые в семейном воспитании; объективно оценить возможности своих детей и сотрудничать с ними как с равноправными партнёрами.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428604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Тугумева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Г.Г., Чистякова А.Е. Экспериментальная деятельность детей среднего старшего дошкольного возраста. Санкт – Петербург Детство – Пресс. 2011г.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О.А.Скоропулова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Занятия с детьми старшего дошкольного возраста по теме «Вода»  Москва 2008г.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С.Н.Николаева  Методика экологического воспитания в детском саду М., «Просвещение»,2001г.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«Дошкольное воспитание» 1998г., №9, с. 11 «Сколько воды нужно человеку?» А.Королева.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«Организация экспериментальной деятельности дошкольников» Под ред. Л.Н.Прохоровой. М., «АРКТИ», 2005г.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Дыбина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Неизведанное рядом: занимательные опыты и эксперименты для дошкольников М.,ТЦ «Сфера»,2005г.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Н.А.Рыжова Волшебница-  вода. М.,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Пресс, 1997г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Интернет ресурсы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071538" y="928670"/>
            <a:ext cx="628654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357166"/>
            <a:ext cx="59293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Паспорт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творческо-информационный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долгосрочный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дети старшей группы, воспитатель,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родители, педагог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дополнительного образования, музыкальный руководитель.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Образовательные области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коммуникация, познание, труд, чтение художественной литературы, художественное творчество, социализация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Актуальность темы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Основной источник впечатлений дошкольников- их ближайшее окружение, та общественная среда, в которой они живут. Заложить любовь к родному краю, к родной природе можно только в дошкольном возрасте, потом поменять мировоззрение, изменить взгляды человека на окружающее представление необычайно сложно. Именно поэтому важно своевременно развивать экологическое сознание маленькой личности. В нашем городе протекает река Теша. А что мы знаем о ней? Предварительный опрос показал низкие результаты. Так родилась идея создания проекта, через который мы разрешим нашу проблему.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Весь проект строился на воспитании у детей чувства любви к реке рядом с которой они живут. Нельзя любить реку не зная о ней ничего. Вот почему главными принципами проекта стали научность и системность содержания. Не менее важен и принцип доступности, реализация которого проходит через различные игры: подвижные, дидактические, настольно – печатные.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Составные экологической культуры личности дошкольника - это знания о природе и их экологической направленности. Детям предлагается не только четкая система знаний о реке Теша, но и ставятся задачи конкретной помощи реке, которые решаются: коллективно с группой и воспитателем, с семьей. Личностное, творческое осмысление данных представлений каждым ребенком обеспечивает понимание необходимости экологически правильного отношения к природе, и к реке в частности.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428604"/>
            <a:ext cx="864399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Создание условий для ознакомления детей с рекой Тешей, через игры, занятия, экскурсии, чтения художественной литературы, различные конкурсы и задания.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воспитание любви, чувства патриотизма к своей малой родине, а именно к реке Теша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воспитывать чувство сопричастности к делу, помощи речке, ответственности за родную реку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-формировать осознанно-правильное отношение к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формировать у детей четкие представления о реке Теше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учить понимать взаимосвязь и взаимозависимость живой и неживой природы в экосистеме реки;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учить творчески подходить к решению проблем;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развивать связную речь, обогащать словарный запас,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Методы и приемы: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Чтение художественной литературы,  беседы, игры, занятия, различные конкурсы,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экскурсии, показ иллюстраций, совместная деятельность, самостоятельная детская деятельность, взаимодействие с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500042"/>
            <a:ext cx="73581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Этапы работы над проектом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1-этап - подготовительный.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-Подбор и изучение краеведческой, педагогической, детской литературы, фотографий.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-Подготовка природного материала для деятельности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-Анкетирование «Что мы знаем о реке Теше? » (родители и дети)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-Подготовка родителей к работе над проектом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-Пополнение предметно-развивающей среды.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-Провести беседу по следующим вопросам: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чего нужны реки?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Кто такие экологи?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нужно себя вести около рек?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содержать в чистоте реки?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 нужно делать, чтоб реки не зарастали?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Большая и маленькая река.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Какие рыбы живут в реках нашего края?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-В книжном уголке расставить иллюстрации по экологии, картинки с изображением рек.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Попросить детей составить рассказ по иллюстрациям. Проследить за тем, чтобы ребята говорили полными предложениями, правильно согласовывали род, число и падеж существительных и прилагательных.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07249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2-этап – основной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1.Экскурсия на речку.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9" name="Picture 4" descr="C:\Users\Lenovo\Desktop\теша\SDC13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4286280" cy="3848283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21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29200" y="-3733800"/>
            <a:ext cx="1800000" cy="1350000"/>
          </a:xfrm>
          <a:prstGeom prst="rect">
            <a:avLst/>
          </a:prstGeom>
          <a:noFill/>
        </p:spPr>
      </p:pic>
      <p:pic>
        <p:nvPicPr>
          <p:cNvPr id="1041" name="Picture 17" descr="C:\Users\Lenovo\Desktop\теша\SDC136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1301" y="285728"/>
            <a:ext cx="4128417" cy="3071834"/>
          </a:xfrm>
          <a:prstGeom prst="rect">
            <a:avLst/>
          </a:prstGeom>
          <a:noFill/>
        </p:spPr>
      </p:pic>
      <p:pic>
        <p:nvPicPr>
          <p:cNvPr id="1042" name="Picture 18" descr="C:\Users\Lenovo\Desktop\теша\SDC136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7488" y="3500439"/>
            <a:ext cx="41522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072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.Экскурсия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 музей.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21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3733800"/>
            <a:ext cx="1800000" cy="1350000"/>
          </a:xfrm>
          <a:prstGeom prst="rect">
            <a:avLst/>
          </a:prstGeom>
          <a:noFill/>
        </p:spPr>
      </p:pic>
      <p:pic>
        <p:nvPicPr>
          <p:cNvPr id="3075" name="Picture 3" descr="C:\Users\Lenovo\Desktop\теша\SDC135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1" y="357165"/>
            <a:ext cx="3714776" cy="3031506"/>
          </a:xfrm>
          <a:prstGeom prst="rect">
            <a:avLst/>
          </a:prstGeom>
          <a:noFill/>
        </p:spPr>
      </p:pic>
      <p:pic>
        <p:nvPicPr>
          <p:cNvPr id="3076" name="Picture 4" descr="C:\Users\Lenovo\Desktop\теша\SDC135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1" y="3429000"/>
            <a:ext cx="3810027" cy="2857520"/>
          </a:xfrm>
          <a:prstGeom prst="rect">
            <a:avLst/>
          </a:prstGeom>
          <a:noFill/>
        </p:spPr>
      </p:pic>
      <p:pic>
        <p:nvPicPr>
          <p:cNvPr id="3077" name="Picture 5" descr="C:\Users\Lenovo\Desktop\теша\SDC135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715" y="1000108"/>
            <a:ext cx="453294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85728"/>
            <a:ext cx="8429684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Презентация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«Наша речка- Теша» (специалист из библиотеки).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Занятия познавательного цикла:</a:t>
            </a:r>
            <a:r>
              <a:rPr lang="ru-RU" sz="1600" dirty="0" smtClean="0"/>
              <a:t> «Волшебница вода» 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«Кто живет в реке»,«Что растет в воде», «Вода в жизни человека».</a:t>
            </a:r>
          </a:p>
          <a:p>
            <a:r>
              <a:rPr lang="ru-RU" sz="1600" dirty="0" smtClean="0"/>
              <a:t>5.Чтение художественной литературы: </a:t>
            </a:r>
            <a:r>
              <a:rPr lang="ru-RU" sz="1600" dirty="0" err="1" smtClean="0"/>
              <a:t>Б.Заходер</a:t>
            </a:r>
            <a:r>
              <a:rPr lang="ru-RU" sz="1600" dirty="0" smtClean="0"/>
              <a:t> «Что случилось с водой», «Течет река».</a:t>
            </a:r>
          </a:p>
          <a:p>
            <a:r>
              <a:rPr lang="ru-RU" sz="1600" dirty="0" smtClean="0"/>
              <a:t>Н.А.Рыжова «Жила- была вода», «Волшебница вода», «Как люди обидели речку»</a:t>
            </a:r>
          </a:p>
          <a:p>
            <a:r>
              <a:rPr lang="ru-RU" sz="1600" dirty="0" smtClean="0"/>
              <a:t>А.С.Пушкин «Золотая рыбка», Х.Андерсен «Русалочка», Лиман </a:t>
            </a:r>
            <a:r>
              <a:rPr lang="ru-RU" sz="1600" dirty="0" err="1" smtClean="0"/>
              <a:t>Муур</a:t>
            </a:r>
            <a:r>
              <a:rPr lang="ru-RU" sz="1600" dirty="0" smtClean="0"/>
              <a:t> «Крошка Енот и тот, кто сидит в пруду».</a:t>
            </a:r>
          </a:p>
          <a:p>
            <a:r>
              <a:rPr lang="ru-RU" sz="1600" dirty="0" smtClean="0"/>
              <a:t>Загадки и стихи о воде.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21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3733800"/>
            <a:ext cx="1800000" cy="1350000"/>
          </a:xfrm>
          <a:prstGeom prst="rect">
            <a:avLst/>
          </a:prstGeom>
          <a:noFill/>
        </p:spPr>
      </p:pic>
      <p:pic>
        <p:nvPicPr>
          <p:cNvPr id="5" name="Picture 2" descr="F:\теша\Новая папка (6)\SDC13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931316"/>
            <a:ext cx="433158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43/242660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Lenovo\Desktop\теша\SDC1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2112000" cy="1584000"/>
          </a:xfrm>
          <a:prstGeom prst="rect">
            <a:avLst/>
          </a:prstGeom>
          <a:noFill/>
        </p:spPr>
      </p:pic>
      <p:pic>
        <p:nvPicPr>
          <p:cNvPr id="1029" name="Picture 5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0" name="Picture 6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1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3" name="Picture 7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15006" y="-385767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4" name="Picture 10" descr="C:\Users\Lenovo\Desktop\теша\SDC135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35" name="Picture 11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6" name="Picture 12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pic>
        <p:nvPicPr>
          <p:cNvPr id="1037" name="Picture 13" descr="C:\Users\Lenovo\Desktop\теша\SDC1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1600" y="-3886200"/>
            <a:ext cx="1920000" cy="1440000"/>
          </a:xfrm>
          <a:prstGeom prst="rect">
            <a:avLst/>
          </a:prstGeom>
          <a:noFill/>
        </p:spPr>
      </p:pic>
      <p:pic>
        <p:nvPicPr>
          <p:cNvPr id="1038" name="Picture 14" descr="C:\Users\Lenovo\Desktop\теша\SDC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1800000" cy="1350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2844" y="214290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6. Опыты с водой :«У воды нет вкуса и запаха», «Прозрачная вода», «Пар тоже вода», «Вода без формы», «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Вода бывает холодной, теплой, горячей», «Как убедиться что вода прозрачная».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Опыты со снегом: «Свойства вода воды».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Цель: сравнить свойства воды, снега, льда, выявить особенности их взаимодействия.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«Куда делась вода» (выявить процесс испарения)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«Лед-это тоже вода», «Лед легче воды»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4097" name="Picture 1" descr="C:\Users\Lenovo\Desktop\теша\SDC135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285992"/>
            <a:ext cx="2762268" cy="2071702"/>
          </a:xfrm>
          <a:prstGeom prst="rect">
            <a:avLst/>
          </a:prstGeom>
          <a:noFill/>
        </p:spPr>
      </p:pic>
      <p:pic>
        <p:nvPicPr>
          <p:cNvPr id="4099" name="Picture 3" descr="C:\Users\Lenovo\Desktop\теша\SDC13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1928802"/>
            <a:ext cx="2428892" cy="2000264"/>
          </a:xfrm>
          <a:prstGeom prst="rect">
            <a:avLst/>
          </a:prstGeom>
          <a:noFill/>
        </p:spPr>
      </p:pic>
      <p:pic>
        <p:nvPicPr>
          <p:cNvPr id="4101" name="Picture 5" descr="C:\Users\Lenovo\Desktop\теша\SDC135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4429132"/>
            <a:ext cx="2928958" cy="2143140"/>
          </a:xfrm>
          <a:prstGeom prst="rect">
            <a:avLst/>
          </a:prstGeom>
          <a:noFill/>
        </p:spPr>
      </p:pic>
      <p:pic>
        <p:nvPicPr>
          <p:cNvPr id="4102" name="Picture 6" descr="C:\Users\Lenovo\Desktop\теша\SDC134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3313" y="4143380"/>
            <a:ext cx="3066339" cy="221457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14348" y="4023658"/>
            <a:ext cx="2736632" cy="26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Вода не имеет форму</a:t>
            </a:r>
            <a:endParaRPr lang="ru-RU" sz="1100" b="1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4500562" y="3643314"/>
            <a:ext cx="192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У воды нет вкуса и запаха   </a:t>
            </a:r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00694" y="5929330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Прозрачность воды</a:t>
            </a:r>
            <a:endParaRPr lang="ru-RU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85918" y="6286520"/>
            <a:ext cx="1428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Лед легче воды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853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29</cp:revision>
  <dcterms:created xsi:type="dcterms:W3CDTF">2016-04-20T17:28:05Z</dcterms:created>
  <dcterms:modified xsi:type="dcterms:W3CDTF">2016-05-21T07:36:52Z</dcterms:modified>
</cp:coreProperties>
</file>