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59" r:id="rId4"/>
    <p:sldId id="261" r:id="rId5"/>
    <p:sldId id="262" r:id="rId6"/>
    <p:sldId id="263" r:id="rId7"/>
    <p:sldId id="264" r:id="rId8"/>
    <p:sldId id="265" r:id="rId9"/>
    <p:sldId id="266" r:id="rId10"/>
    <p:sldId id="267" r:id="rId11"/>
    <p:sldId id="268" r:id="rId12"/>
    <p:sldId id="278" r:id="rId13"/>
    <p:sldId id="279" r:id="rId14"/>
    <p:sldId id="280" r:id="rId15"/>
    <p:sldId id="281"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5000"/>
    <a:srgbClr val="007A00"/>
    <a:srgbClr val="194B32"/>
    <a:srgbClr val="006600"/>
    <a:srgbClr val="6C0000"/>
    <a:srgbClr val="753805"/>
    <a:srgbClr val="7A00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77C145-2E2D-4763-A09D-9CDEA72FEE0F}" type="datetimeFigureOut">
              <a:rPr lang="ru-RU" smtClean="0"/>
              <a:pPr/>
              <a:t>20.02.2017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EB1332-ED2C-4E51-BC55-DABA603035B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786DDDE-3C24-42F7-AD86-2E92357493A0}" type="datetimeFigureOut">
              <a:rPr lang="ru-RU" smtClean="0"/>
              <a:pPr/>
              <a:t>20.02.2017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EAE15F-6247-4BFE-8560-255CB9D3AF3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786DDDE-3C24-42F7-AD86-2E92357493A0}" type="datetimeFigureOut">
              <a:rPr lang="ru-RU" smtClean="0"/>
              <a:pPr/>
              <a:t>20.02.2017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EAE15F-6247-4BFE-8560-255CB9D3AF3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786DDDE-3C24-42F7-AD86-2E92357493A0}" type="datetimeFigureOut">
              <a:rPr lang="ru-RU" smtClean="0"/>
              <a:pPr/>
              <a:t>20.02.2017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EAE15F-6247-4BFE-8560-255CB9D3AF3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786DDDE-3C24-42F7-AD86-2E92357493A0}" type="datetimeFigureOut">
              <a:rPr lang="ru-RU" smtClean="0"/>
              <a:pPr/>
              <a:t>20.02.2017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EAE15F-6247-4BFE-8560-255CB9D3AF3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786DDDE-3C24-42F7-AD86-2E92357493A0}" type="datetimeFigureOut">
              <a:rPr lang="ru-RU" smtClean="0"/>
              <a:pPr/>
              <a:t>20.02.2017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EAE15F-6247-4BFE-8560-255CB9D3AF3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786DDDE-3C24-42F7-AD86-2E92357493A0}" type="datetimeFigureOut">
              <a:rPr lang="ru-RU" smtClean="0"/>
              <a:pPr/>
              <a:t>20.02.2017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EAE15F-6247-4BFE-8560-255CB9D3AF3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786DDDE-3C24-42F7-AD86-2E92357493A0}" type="datetimeFigureOut">
              <a:rPr lang="ru-RU" smtClean="0"/>
              <a:pPr/>
              <a:t>20.02.2017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6EAE15F-6247-4BFE-8560-255CB9D3AF3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786DDDE-3C24-42F7-AD86-2E92357493A0}" type="datetimeFigureOut">
              <a:rPr lang="ru-RU" smtClean="0"/>
              <a:pPr/>
              <a:t>20.02.2017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6EAE15F-6247-4BFE-8560-255CB9D3AF3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786DDDE-3C24-42F7-AD86-2E92357493A0}" type="datetimeFigureOut">
              <a:rPr lang="ru-RU" smtClean="0"/>
              <a:pPr/>
              <a:t>20.02.2017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6EAE15F-6247-4BFE-8560-255CB9D3AF3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786DDDE-3C24-42F7-AD86-2E92357493A0}" type="datetimeFigureOut">
              <a:rPr lang="ru-RU" smtClean="0"/>
              <a:pPr/>
              <a:t>20.02.2017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EAE15F-6247-4BFE-8560-255CB9D3AF3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786DDDE-3C24-42F7-AD86-2E92357493A0}" type="datetimeFigureOut">
              <a:rPr lang="ru-RU" smtClean="0"/>
              <a:pPr/>
              <a:t>20.02.2017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EAE15F-6247-4BFE-8560-255CB9D3AF3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86DDDE-3C24-42F7-AD86-2E92357493A0}" type="datetimeFigureOut">
              <a:rPr lang="ru-RU" smtClean="0"/>
              <a:pPr/>
              <a:t>20.02.2017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AE15F-6247-4BFE-8560-255CB9D3AF3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692696"/>
            <a:ext cx="5318332" cy="2664866"/>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6600" b="1" dirty="0" smtClean="0">
                <a:ln w="11430"/>
                <a:solidFill>
                  <a:srgbClr val="CC0000"/>
                </a:solidFill>
                <a:effectLst>
                  <a:outerShdw blurRad="50800" dist="39000" dir="5460000" algn="tl">
                    <a:srgbClr val="000000">
                      <a:alpha val="38000"/>
                    </a:srgbClr>
                  </a:outerShdw>
                </a:effectLst>
                <a:latin typeface="a_BodoniNova" pitchFamily="18" charset="-52"/>
              </a:rPr>
              <a:t>Маленькие </a:t>
            </a:r>
            <a:br>
              <a:rPr lang="ru-RU" sz="6600" b="1" dirty="0" smtClean="0">
                <a:ln w="11430"/>
                <a:solidFill>
                  <a:srgbClr val="CC0000"/>
                </a:solidFill>
                <a:effectLst>
                  <a:outerShdw blurRad="50800" dist="39000" dir="5460000" algn="tl">
                    <a:srgbClr val="000000">
                      <a:alpha val="38000"/>
                    </a:srgbClr>
                  </a:outerShdw>
                </a:effectLst>
                <a:latin typeface="a_BodoniNova" pitchFamily="18" charset="-52"/>
              </a:rPr>
            </a:br>
            <a:r>
              <a:rPr lang="ru-RU" sz="6600" b="1" dirty="0" smtClean="0">
                <a:ln w="11430"/>
                <a:solidFill>
                  <a:srgbClr val="CC0000"/>
                </a:solidFill>
                <a:effectLst>
                  <a:outerShdw blurRad="50800" dist="39000" dir="5460000" algn="tl">
                    <a:srgbClr val="000000">
                      <a:alpha val="38000"/>
                    </a:srgbClr>
                  </a:outerShdw>
                </a:effectLst>
                <a:latin typeface="a_BodoniNova" pitchFamily="18" charset="-52"/>
              </a:rPr>
              <a:t>огородники</a:t>
            </a:r>
            <a:endParaRPr lang="ru-RU" sz="6600" b="1" dirty="0">
              <a:ln w="11430"/>
              <a:solidFill>
                <a:srgbClr val="CC0000"/>
              </a:solidFill>
              <a:effectLst>
                <a:outerShdw blurRad="50800" dist="39000" dir="5460000" algn="tl">
                  <a:srgbClr val="000000">
                    <a:alpha val="38000"/>
                  </a:srgbClr>
                </a:outerShdw>
              </a:effectLst>
              <a:latin typeface="a_BodoniNova" pitchFamily="18" charset="-52"/>
            </a:endParaRPr>
          </a:p>
        </p:txBody>
      </p:sp>
      <p:sp>
        <p:nvSpPr>
          <p:cNvPr id="5" name="TextBox 4"/>
          <p:cNvSpPr txBox="1"/>
          <p:nvPr/>
        </p:nvSpPr>
        <p:spPr>
          <a:xfrm>
            <a:off x="755576" y="3933056"/>
            <a:ext cx="3888432" cy="2031325"/>
          </a:xfrm>
          <a:prstGeom prst="rect">
            <a:avLst/>
          </a:prstGeom>
          <a:noFill/>
        </p:spPr>
        <p:txBody>
          <a:bodyPr wrap="square" rtlCol="0">
            <a:spAutoFit/>
          </a:bodyPr>
          <a:lstStyle/>
          <a:p>
            <a:pPr algn="ctr"/>
            <a:r>
              <a:rPr lang="ru-RU" sz="2400" b="1" dirty="0" smtClean="0"/>
              <a:t>Автор проекта:</a:t>
            </a:r>
          </a:p>
          <a:p>
            <a:pPr algn="ctr"/>
            <a:r>
              <a:rPr lang="ru-RU" sz="2400" b="1" dirty="0" smtClean="0"/>
              <a:t>Волкова Марина Анатольевна</a:t>
            </a:r>
          </a:p>
          <a:p>
            <a:pPr algn="ctr"/>
            <a:r>
              <a:rPr lang="ru-RU" sz="2400" b="1" dirty="0" smtClean="0"/>
              <a:t>МБДОУ №6</a:t>
            </a:r>
          </a:p>
          <a:p>
            <a:pPr algn="ctr"/>
            <a:endParaRPr lang="ru-RU" sz="600" b="1" dirty="0" smtClean="0"/>
          </a:p>
          <a:p>
            <a:pPr algn="ctr"/>
            <a:r>
              <a:rPr lang="ru-RU" sz="2400" i="1" dirty="0" smtClean="0"/>
              <a:t>2015год</a:t>
            </a:r>
            <a:endParaRPr lang="ru-RU" sz="24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Содержимое 7" descr="C:\Users\Lenovo\Desktop\Новая папка (6)\Фото-0168.jpg"/>
          <p:cNvPicPr>
            <a:picLocks noGrp="1"/>
          </p:cNvPicPr>
          <p:nvPr>
            <p:ph idx="1"/>
          </p:nvPr>
        </p:nvPicPr>
        <p:blipFill>
          <a:blip r:embed="rId2" cstate="print"/>
          <a:srcRect/>
          <a:stretch>
            <a:fillRect/>
          </a:stretch>
        </p:blipFill>
        <p:spPr bwMode="auto">
          <a:xfrm>
            <a:off x="428596" y="571480"/>
            <a:ext cx="3146367" cy="2477193"/>
          </a:xfrm>
          <a:prstGeom prst="rect">
            <a:avLst/>
          </a:prstGeom>
          <a:noFill/>
          <a:ln w="9525">
            <a:noFill/>
            <a:miter lim="800000"/>
            <a:headEnd/>
            <a:tailEnd/>
          </a:ln>
        </p:spPr>
      </p:pic>
      <p:pic>
        <p:nvPicPr>
          <p:cNvPr id="9" name="Рисунок 8" descr="C:\Users\Lenovo\Desktop\Новая папка (6)\Фото-0182.jpg"/>
          <p:cNvPicPr/>
          <p:nvPr/>
        </p:nvPicPr>
        <p:blipFill>
          <a:blip r:embed="rId3" cstate="print"/>
          <a:srcRect/>
          <a:stretch>
            <a:fillRect/>
          </a:stretch>
        </p:blipFill>
        <p:spPr bwMode="auto">
          <a:xfrm>
            <a:off x="4214811" y="785794"/>
            <a:ext cx="2786082" cy="2428892"/>
          </a:xfrm>
          <a:prstGeom prst="rect">
            <a:avLst/>
          </a:prstGeom>
          <a:noFill/>
          <a:ln w="9525">
            <a:noFill/>
            <a:miter lim="800000"/>
            <a:headEnd/>
            <a:tailEnd/>
          </a:ln>
        </p:spPr>
      </p:pic>
      <p:pic>
        <p:nvPicPr>
          <p:cNvPr id="10" name="Рисунок 9" descr="C:\Users\Lenovo\Desktop\Новая папка (6)\SDC13495.JPG"/>
          <p:cNvPicPr/>
          <p:nvPr/>
        </p:nvPicPr>
        <p:blipFill>
          <a:blip r:embed="rId4" cstate="print"/>
          <a:srcRect/>
          <a:stretch>
            <a:fillRect/>
          </a:stretch>
        </p:blipFill>
        <p:spPr bwMode="auto">
          <a:xfrm>
            <a:off x="857224" y="3357562"/>
            <a:ext cx="3981450" cy="29527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endParaRPr lang="ru-RU" dirty="0"/>
          </a:p>
        </p:txBody>
      </p:sp>
      <p:pic>
        <p:nvPicPr>
          <p:cNvPr id="9" name="Содержимое 8" descr="C:\Users\Lenovo\Desktop\средняя гр\Фото-0222.jpg"/>
          <p:cNvPicPr>
            <a:picLocks noGrp="1"/>
          </p:cNvPicPr>
          <p:nvPr>
            <p:ph idx="1"/>
          </p:nvPr>
        </p:nvPicPr>
        <p:blipFill>
          <a:blip r:embed="rId2" cstate="print"/>
          <a:srcRect/>
          <a:stretch>
            <a:fillRect/>
          </a:stretch>
        </p:blipFill>
        <p:spPr bwMode="auto">
          <a:xfrm>
            <a:off x="642910" y="857232"/>
            <a:ext cx="2643206" cy="2043114"/>
          </a:xfrm>
          <a:prstGeom prst="rect">
            <a:avLst/>
          </a:prstGeom>
          <a:noFill/>
          <a:ln w="9525">
            <a:noFill/>
            <a:miter lim="800000"/>
            <a:headEnd/>
            <a:tailEnd/>
          </a:ln>
        </p:spPr>
      </p:pic>
      <p:pic>
        <p:nvPicPr>
          <p:cNvPr id="10" name="Рисунок 9" descr="C:\Users\Lenovo\Desktop\старшая гр\Фото-0154.jpg"/>
          <p:cNvPicPr/>
          <p:nvPr/>
        </p:nvPicPr>
        <p:blipFill>
          <a:blip r:embed="rId3" cstate="print"/>
          <a:srcRect/>
          <a:stretch>
            <a:fillRect/>
          </a:stretch>
        </p:blipFill>
        <p:spPr bwMode="auto">
          <a:xfrm>
            <a:off x="4572000" y="1000108"/>
            <a:ext cx="2428892" cy="1857388"/>
          </a:xfrm>
          <a:prstGeom prst="rect">
            <a:avLst/>
          </a:prstGeom>
          <a:noFill/>
          <a:ln w="9525">
            <a:noFill/>
            <a:miter lim="800000"/>
            <a:headEnd/>
            <a:tailEnd/>
          </a:ln>
        </p:spPr>
      </p:pic>
      <p:pic>
        <p:nvPicPr>
          <p:cNvPr id="11" name="Рисунок 10" descr="C:\Users\Lenovo\Desktop\старшая гр\SAM_2864.JPG"/>
          <p:cNvPicPr/>
          <p:nvPr/>
        </p:nvPicPr>
        <p:blipFill>
          <a:blip r:embed="rId4" cstate="print"/>
          <a:srcRect/>
          <a:stretch>
            <a:fillRect/>
          </a:stretch>
        </p:blipFill>
        <p:spPr bwMode="auto">
          <a:xfrm>
            <a:off x="714348" y="3286124"/>
            <a:ext cx="2571768" cy="2071702"/>
          </a:xfrm>
          <a:prstGeom prst="rect">
            <a:avLst/>
          </a:prstGeom>
          <a:noFill/>
          <a:ln w="9525">
            <a:noFill/>
            <a:miter lim="800000"/>
            <a:headEnd/>
            <a:tailEnd/>
          </a:ln>
        </p:spPr>
      </p:pic>
      <p:pic>
        <p:nvPicPr>
          <p:cNvPr id="6" name="Рисунок 5" descr="C:\Users\Lenovo\Desktop\SAM_2859.JPG"/>
          <p:cNvPicPr/>
          <p:nvPr/>
        </p:nvPicPr>
        <p:blipFill>
          <a:blip r:embed="rId5" cstate="print"/>
          <a:srcRect/>
          <a:stretch>
            <a:fillRect/>
          </a:stretch>
        </p:blipFill>
        <p:spPr bwMode="auto">
          <a:xfrm>
            <a:off x="4572001" y="3357562"/>
            <a:ext cx="3429024" cy="266461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Lenovo\Desktop\старшая гр\Фото-0193.jpg"/>
          <p:cNvPicPr/>
          <p:nvPr/>
        </p:nvPicPr>
        <p:blipFill>
          <a:blip r:embed="rId2" cstate="print"/>
          <a:srcRect/>
          <a:stretch>
            <a:fillRect/>
          </a:stretch>
        </p:blipFill>
        <p:spPr bwMode="auto">
          <a:xfrm>
            <a:off x="642910" y="500042"/>
            <a:ext cx="3333750" cy="3100388"/>
          </a:xfrm>
          <a:prstGeom prst="rect">
            <a:avLst/>
          </a:prstGeom>
          <a:noFill/>
          <a:ln w="9525">
            <a:noFill/>
            <a:miter lim="800000"/>
            <a:headEnd/>
            <a:tailEnd/>
          </a:ln>
        </p:spPr>
      </p:pic>
      <p:pic>
        <p:nvPicPr>
          <p:cNvPr id="3" name="Рисунок 2" descr="C:\Users\Lenovo\Desktop\старшая гр\Фото-0156.jpg"/>
          <p:cNvPicPr/>
          <p:nvPr/>
        </p:nvPicPr>
        <p:blipFill>
          <a:blip r:embed="rId3" cstate="print"/>
          <a:srcRect/>
          <a:stretch>
            <a:fillRect/>
          </a:stretch>
        </p:blipFill>
        <p:spPr bwMode="auto">
          <a:xfrm>
            <a:off x="4214810" y="785794"/>
            <a:ext cx="4207324" cy="2676525"/>
          </a:xfrm>
          <a:prstGeom prst="rect">
            <a:avLst/>
          </a:prstGeom>
          <a:noFill/>
          <a:ln w="9525">
            <a:noFill/>
            <a:miter lim="800000"/>
            <a:headEnd/>
            <a:tailEnd/>
          </a:ln>
        </p:spPr>
      </p:pic>
      <p:pic>
        <p:nvPicPr>
          <p:cNvPr id="4" name="Рисунок 3" descr="C:\Users\Lenovo\Desktop\старшая гр\Фото-0192.jpg"/>
          <p:cNvPicPr/>
          <p:nvPr/>
        </p:nvPicPr>
        <p:blipFill>
          <a:blip r:embed="rId4" cstate="print"/>
          <a:srcRect/>
          <a:stretch>
            <a:fillRect/>
          </a:stretch>
        </p:blipFill>
        <p:spPr bwMode="auto">
          <a:xfrm>
            <a:off x="2285984" y="3714752"/>
            <a:ext cx="2638425" cy="277951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Lenovo\Desktop\старшая гр\Фото-0222.jpg"/>
          <p:cNvPicPr/>
          <p:nvPr/>
        </p:nvPicPr>
        <p:blipFill>
          <a:blip r:embed="rId2" cstate="print"/>
          <a:srcRect/>
          <a:stretch>
            <a:fillRect/>
          </a:stretch>
        </p:blipFill>
        <p:spPr bwMode="auto">
          <a:xfrm>
            <a:off x="1142977" y="928670"/>
            <a:ext cx="2500330" cy="3505198"/>
          </a:xfrm>
          <a:prstGeom prst="rect">
            <a:avLst/>
          </a:prstGeom>
          <a:noFill/>
          <a:ln w="9525">
            <a:noFill/>
            <a:miter lim="800000"/>
            <a:headEnd/>
            <a:tailEnd/>
          </a:ln>
        </p:spPr>
      </p:pic>
      <p:pic>
        <p:nvPicPr>
          <p:cNvPr id="3" name="Рисунок 2" descr="C:\Users\Lenovo\Desktop\старшая гр\Фото-0218.jpg"/>
          <p:cNvPicPr/>
          <p:nvPr/>
        </p:nvPicPr>
        <p:blipFill>
          <a:blip r:embed="rId3" cstate="print"/>
          <a:srcRect/>
          <a:stretch>
            <a:fillRect/>
          </a:stretch>
        </p:blipFill>
        <p:spPr bwMode="auto">
          <a:xfrm>
            <a:off x="4429124" y="1000108"/>
            <a:ext cx="3714776" cy="385765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Lenovo\Desktop\Новая папка (6)\Фото-0074.jpg"/>
          <p:cNvPicPr/>
          <p:nvPr/>
        </p:nvPicPr>
        <p:blipFill>
          <a:blip r:embed="rId2" cstate="print"/>
          <a:srcRect/>
          <a:stretch>
            <a:fillRect/>
          </a:stretch>
        </p:blipFill>
        <p:spPr bwMode="auto">
          <a:xfrm>
            <a:off x="642910" y="500043"/>
            <a:ext cx="2928958" cy="2357453"/>
          </a:xfrm>
          <a:prstGeom prst="rect">
            <a:avLst/>
          </a:prstGeom>
          <a:noFill/>
          <a:ln w="9525">
            <a:noFill/>
            <a:miter lim="800000"/>
            <a:headEnd/>
            <a:tailEnd/>
          </a:ln>
        </p:spPr>
      </p:pic>
      <p:pic>
        <p:nvPicPr>
          <p:cNvPr id="3" name="Рисунок 2" descr="C:\Users\Lenovo\Desktop\средняя гр\фото\0.jpg"/>
          <p:cNvPicPr/>
          <p:nvPr/>
        </p:nvPicPr>
        <p:blipFill>
          <a:blip r:embed="rId3" cstate="print"/>
          <a:srcRect/>
          <a:stretch>
            <a:fillRect/>
          </a:stretch>
        </p:blipFill>
        <p:spPr bwMode="auto">
          <a:xfrm>
            <a:off x="5214942" y="857232"/>
            <a:ext cx="3281367" cy="2214578"/>
          </a:xfrm>
          <a:prstGeom prst="rect">
            <a:avLst/>
          </a:prstGeom>
          <a:noFill/>
          <a:ln w="9525">
            <a:noFill/>
            <a:miter lim="800000"/>
            <a:headEnd/>
            <a:tailEnd/>
          </a:ln>
        </p:spPr>
      </p:pic>
      <p:pic>
        <p:nvPicPr>
          <p:cNvPr id="4" name="Рисунок 3" descr="C:\Users\Lenovo\Desktop\Новая папка (6)\SDC13497.JPG"/>
          <p:cNvPicPr/>
          <p:nvPr/>
        </p:nvPicPr>
        <p:blipFill>
          <a:blip r:embed="rId4" cstate="print"/>
          <a:srcRect/>
          <a:stretch>
            <a:fillRect/>
          </a:stretch>
        </p:blipFill>
        <p:spPr bwMode="auto">
          <a:xfrm>
            <a:off x="1785937" y="3214686"/>
            <a:ext cx="4857765" cy="314327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2976" y="1643050"/>
            <a:ext cx="6858048"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ru-RU" sz="4000" dirty="0" smtClean="0"/>
              <a:t>СПАСИБО ЗА ВНИМАНИЕ</a:t>
            </a:r>
            <a:endParaRPr lang="ru-RU" sz="4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Заголовок 1"/>
          <p:cNvSpPr>
            <a:spLocks noGrp="1"/>
          </p:cNvSpPr>
          <p:nvPr>
            <p:ph type="title"/>
          </p:nvPr>
        </p:nvSpPr>
        <p:spPr>
          <a:xfrm>
            <a:off x="395536" y="404664"/>
            <a:ext cx="8280920" cy="778098"/>
          </a:xfrm>
        </p:spPr>
        <p:txBody>
          <a:bodyPr>
            <a:normAutofit fontScale="90000"/>
          </a:bodyPr>
          <a:lstStyle/>
          <a:p>
            <a:r>
              <a:rPr lang="ru-RU" dirty="0" smtClean="0">
                <a:solidFill>
                  <a:srgbClr val="CC0000"/>
                </a:solidFill>
                <a:effectLst>
                  <a:outerShdw blurRad="38100" dist="38100" dir="2700000" algn="tl">
                    <a:srgbClr val="000000">
                      <a:alpha val="43137"/>
                    </a:srgbClr>
                  </a:outerShdw>
                </a:effectLst>
              </a:rPr>
              <a:t> </a:t>
            </a:r>
            <a:r>
              <a:rPr lang="ru-RU" dirty="0" smtClean="0"/>
              <a:t>ПРОЕКТ «Маленькие огородники»                        </a:t>
            </a:r>
            <a:endParaRPr lang="ru-RU" dirty="0">
              <a:solidFill>
                <a:srgbClr val="CC0000"/>
              </a:solidFill>
              <a:effectLst>
                <a:outerShdw blurRad="38100" dist="38100" dir="2700000" algn="tl">
                  <a:srgbClr val="000000">
                    <a:alpha val="43137"/>
                  </a:srgbClr>
                </a:outerShdw>
              </a:effectLst>
            </a:endParaRPr>
          </a:p>
        </p:txBody>
      </p:sp>
      <p:sp>
        <p:nvSpPr>
          <p:cNvPr id="7" name="Содержимое 5"/>
          <p:cNvSpPr>
            <a:spLocks noGrp="1"/>
          </p:cNvSpPr>
          <p:nvPr>
            <p:ph idx="1"/>
          </p:nvPr>
        </p:nvSpPr>
        <p:spPr>
          <a:xfrm>
            <a:off x="395536" y="1556792"/>
            <a:ext cx="8352928" cy="4896544"/>
          </a:xfrm>
        </p:spPr>
        <p:txBody>
          <a:bodyPr>
            <a:normAutofit fontScale="92500"/>
          </a:bodyPr>
          <a:lstStyle/>
          <a:p>
            <a:pPr>
              <a:buNone/>
            </a:pPr>
            <a:r>
              <a:rPr lang="ru-RU" i="1" dirty="0" smtClean="0"/>
              <a:t>Я давно весну ждала, у меня свои дела    </a:t>
            </a:r>
          </a:p>
          <a:p>
            <a:pPr>
              <a:buNone/>
            </a:pPr>
            <a:r>
              <a:rPr lang="ru-RU" i="1" dirty="0" smtClean="0"/>
              <a:t>Мне участок в огороде нынче мама отвела.</a:t>
            </a:r>
          </a:p>
          <a:p>
            <a:pPr>
              <a:buNone/>
            </a:pPr>
            <a:r>
              <a:rPr lang="ru-RU" i="1" dirty="0" smtClean="0"/>
              <a:t>Я возьму свою лопатку, я пойду, сломаю грядку,</a:t>
            </a:r>
            <a:endParaRPr lang="ru-RU" dirty="0" smtClean="0"/>
          </a:p>
          <a:p>
            <a:pPr>
              <a:buNone/>
            </a:pPr>
            <a:r>
              <a:rPr lang="ru-RU" i="1" dirty="0" smtClean="0"/>
              <a:t>Я на грядке терпеливо все комочки разобью,</a:t>
            </a:r>
            <a:endParaRPr lang="ru-RU" dirty="0" smtClean="0"/>
          </a:p>
          <a:p>
            <a:pPr>
              <a:buNone/>
            </a:pPr>
            <a:r>
              <a:rPr lang="ru-RU" i="1" dirty="0" smtClean="0"/>
              <a:t>Рыхлой, крепкой и красивой грядку сделаю свою.</a:t>
            </a:r>
            <a:endParaRPr lang="ru-RU" dirty="0" smtClean="0"/>
          </a:p>
          <a:p>
            <a:pPr>
              <a:buNone/>
            </a:pPr>
            <a:r>
              <a:rPr lang="ru-RU" i="1" dirty="0" smtClean="0"/>
              <a:t>Посажу на ней редиску и морковку, а с боков</a:t>
            </a:r>
            <a:endParaRPr lang="ru-RU" dirty="0" smtClean="0"/>
          </a:p>
          <a:p>
            <a:pPr>
              <a:buNone/>
            </a:pPr>
            <a:r>
              <a:rPr lang="ru-RU" i="1" dirty="0" smtClean="0"/>
              <a:t>Будут кустики бобов.                       </a:t>
            </a:r>
            <a:endParaRPr lang="ru-RU" dirty="0" smtClean="0"/>
          </a:p>
          <a:p>
            <a:pPr>
              <a:buNone/>
            </a:pPr>
            <a:r>
              <a:rPr lang="ru-RU" dirty="0" smtClean="0"/>
              <a:t>В. Глущенко</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одержимое 5"/>
          <p:cNvSpPr>
            <a:spLocks noGrp="1"/>
          </p:cNvSpPr>
          <p:nvPr>
            <p:ph idx="1"/>
          </p:nvPr>
        </p:nvSpPr>
        <p:spPr>
          <a:xfrm>
            <a:off x="323528" y="428604"/>
            <a:ext cx="8424936" cy="6143668"/>
          </a:xfrm>
        </p:spPr>
        <p:txBody>
          <a:bodyPr>
            <a:normAutofit fontScale="92500" lnSpcReduction="20000"/>
          </a:bodyPr>
          <a:lstStyle/>
          <a:p>
            <a:r>
              <a:rPr lang="ru-RU" sz="1600" dirty="0" smtClean="0"/>
              <a:t>Экологическое образование детей дошкольного возраста имеет важное значение, так как в этот период ребёнок проходит самый интенсивный духовный и интеллектуальный путь развития. </a:t>
            </a:r>
            <a:r>
              <a:rPr lang="ru-RU" sz="1600" dirty="0" err="1" smtClean="0"/>
              <a:t>Самоценность</a:t>
            </a:r>
            <a:r>
              <a:rPr lang="ru-RU" sz="1600" dirty="0" smtClean="0"/>
              <a:t> дошкольного детства очевидна: первые семь лет в жизни ребенка – это период его бурного роста и интенсивного развития, период непрерывного совершенствования физических и психических возможностей, начало становления личности. В этот период формируются первоосновы экологического мышления, сознания, экологической культуры.</a:t>
            </a:r>
            <a:br>
              <a:rPr lang="ru-RU" sz="1600" dirty="0" smtClean="0"/>
            </a:br>
            <a:r>
              <a:rPr lang="ru-RU" sz="1600" dirty="0" smtClean="0"/>
              <a:t>Большинство современных детей редко общается с природой. А ведь экологическое воспитание начинается со знакомства с объектами ближайшего окружения, с которыми ребенок сталкивается каждый день. В любом городе, поселке можно найти интересные для наблюдений природные объекты: деревья, травы, насекомых, птиц. Огромную роль в экологическом образовании детей дошкольного возраста играет практическая, исследовательская деятельность в природных условиях. </a:t>
            </a:r>
            <a:r>
              <a:rPr lang="ru-RU" sz="1400" dirty="0" smtClean="0"/>
              <a:t>Ведь в процессе детского исследования ребенок получает конкретные познавательные навыки: учится наблюдать, рассуждать, планировать работу, учится прогнозировать результат, экспериментировать, сравнивать, анализировать, делать выводы и обобщения, словом развивает познавательные способности.</a:t>
            </a:r>
          </a:p>
          <a:p>
            <a:r>
              <a:rPr lang="ru-RU" sz="1400" dirty="0" smtClean="0"/>
              <a:t>Как известно, "самое лучшее открытие то, которое ребенок делает сам". Каждую весну дома на подоконнике у мам и бабушек расцветает зеленый ковер, рассада в ящичках различной формы и окраса, но детям строго настрого наказывают не трогать эти интересные растения. А интерес и любопытство с каждым годом все сильнее, ребята сами бы с удовольствием посадили бы чудо растение, поливали его, ухаживали за ним.</a:t>
            </a:r>
          </a:p>
          <a:p>
            <a:r>
              <a:rPr lang="ru-RU" sz="1400" dirty="0" smtClean="0"/>
              <a:t> </a:t>
            </a:r>
          </a:p>
          <a:p>
            <a:r>
              <a:rPr lang="ru-RU" sz="1400" dirty="0" smtClean="0"/>
              <a:t> Поэтому я организовала работу по проекту «Маленькие огородники». Тема была выбрана не случайно, мне хотелось систематизировать знания детей об особенностях выращивание овощей, дать возможность увидеть и что наиболее важно стать самим участниками этого процесса, самим полностью пройти этот долгий путь, воспитывать трудолюбие, создавать условия для общения ребёнка с природой.</a:t>
            </a:r>
          </a:p>
          <a:p>
            <a:r>
              <a:rPr lang="ru-RU" sz="1400" dirty="0" smtClean="0"/>
              <a:t> </a:t>
            </a:r>
            <a:endParaRPr lang="ru-RU" sz="1600" dirty="0" smtClean="0"/>
          </a:p>
          <a:p>
            <a:pPr>
              <a:buNone/>
            </a:pPr>
            <a:r>
              <a:rPr lang="ru-RU" sz="1600" dirty="0" smtClean="0"/>
              <a:t>Я поставила цель: научить детей выращивать  и ухаживать за растениями, быть находчивыми и трудолюбивыми, формировать интерес к природе. Воспитывать любознательную и активную личность которая сама задает вопросы и пытается сама на них ответить, конечно же с моей совершенно незаметной помощью. </a:t>
            </a:r>
          </a:p>
          <a:p>
            <a:pPr>
              <a:buNone/>
            </a:pPr>
            <a:r>
              <a:rPr lang="ru-RU" sz="1600" dirty="0" smtClean="0"/>
              <a:t>Нет ничего увлекательнее чем наблюдать как детки в поисках решения возникших сложностей предлагают самые немыслимые пути.</a:t>
            </a:r>
          </a:p>
          <a:p>
            <a:pPr>
              <a:buNone/>
            </a:pPr>
            <a:r>
              <a:rPr lang="ru-RU" sz="1600" dirty="0" smtClean="0"/>
              <a:t>Проект позволил проявить активность, инициативу. </a:t>
            </a:r>
          </a:p>
          <a:p>
            <a:pPr algn="ctr">
              <a:spcBef>
                <a:spcPts val="0"/>
              </a:spcBef>
              <a:buNone/>
            </a:pPr>
            <a:endParaRPr lang="ru-RU" sz="1400" b="1" i="1"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5"/>
          <p:cNvSpPr>
            <a:spLocks noGrp="1"/>
          </p:cNvSpPr>
          <p:nvPr>
            <p:ph idx="1"/>
          </p:nvPr>
        </p:nvSpPr>
        <p:spPr>
          <a:xfrm>
            <a:off x="214282" y="857232"/>
            <a:ext cx="8715436" cy="5715040"/>
          </a:xfrm>
        </p:spPr>
        <p:txBody>
          <a:bodyPr>
            <a:noAutofit/>
          </a:bodyPr>
          <a:lstStyle/>
          <a:p>
            <a:pPr>
              <a:buNone/>
            </a:pPr>
            <a:r>
              <a:rPr lang="ru-RU" sz="1800" b="1" dirty="0" smtClean="0"/>
              <a:t>Цель проекта:</a:t>
            </a:r>
            <a:endParaRPr lang="ru-RU" sz="1800" dirty="0" smtClean="0"/>
          </a:p>
          <a:p>
            <a:pPr marL="173038" indent="-173038">
              <a:buNone/>
            </a:pPr>
            <a:r>
              <a:rPr lang="ru-RU" sz="1800" dirty="0" smtClean="0"/>
              <a:t>-</a:t>
            </a:r>
            <a:r>
              <a:rPr lang="ru-RU" sz="1600" dirty="0" smtClean="0"/>
              <a:t> создать в дошкольном учреждении условия для в летний период для занятий огороднической деятельностью,</a:t>
            </a:r>
          </a:p>
          <a:p>
            <a:pPr marL="173038" indent="-173038">
              <a:buNone/>
              <a:tabLst>
                <a:tab pos="173038" algn="l"/>
              </a:tabLst>
            </a:pPr>
            <a:r>
              <a:rPr lang="ru-RU" sz="1600" dirty="0" smtClean="0"/>
              <a:t>- стимулировать познавательный интерес к исследовательской деятельности;</a:t>
            </a:r>
          </a:p>
          <a:p>
            <a:pPr marL="173038" indent="-173038">
              <a:buNone/>
            </a:pPr>
            <a:r>
              <a:rPr lang="ru-RU" sz="1600" dirty="0" smtClean="0"/>
              <a:t>- поощрять  стремления оказывать посильную помощь родителям в работе на приусадебном участке и активности в </a:t>
            </a:r>
            <a:r>
              <a:rPr lang="ru-RU" sz="1600" dirty="0" err="1" smtClean="0"/>
              <a:t>садово</a:t>
            </a:r>
            <a:r>
              <a:rPr lang="ru-RU" sz="1600" dirty="0" smtClean="0"/>
              <a:t> –огородных делах на территории ДОУ;</a:t>
            </a:r>
          </a:p>
          <a:p>
            <a:pPr marL="173038" indent="-173038">
              <a:buNone/>
            </a:pPr>
            <a:r>
              <a:rPr lang="ru-RU" sz="1600" dirty="0" smtClean="0"/>
              <a:t>- расширять знания об овощах, фруктах, растениях.</a:t>
            </a:r>
            <a:endParaRPr lang="ru-RU" sz="1800" dirty="0" smtClean="0"/>
          </a:p>
          <a:p>
            <a:pPr marL="173038" indent="-173038">
              <a:buNone/>
            </a:pPr>
            <a:r>
              <a:rPr lang="ru-RU" sz="1800" b="1" dirty="0" smtClean="0"/>
              <a:t>Задачи проекта:</a:t>
            </a:r>
          </a:p>
          <a:p>
            <a:r>
              <a:rPr lang="ru-RU" sz="1800" b="1" dirty="0" smtClean="0"/>
              <a:t>-</a:t>
            </a:r>
            <a:r>
              <a:rPr lang="ru-RU" sz="1400" b="1" dirty="0" smtClean="0"/>
              <a:t> </a:t>
            </a:r>
            <a:r>
              <a:rPr lang="ru-RU" sz="1400" dirty="0" smtClean="0"/>
              <a:t>знакомство детей с элементарной огороднической деятельностью,</a:t>
            </a:r>
          </a:p>
          <a:p>
            <a:r>
              <a:rPr lang="ru-RU" sz="1400" dirty="0" smtClean="0"/>
              <a:t>- обобщить и систематизировать знания детей об особенностях произрастания овощей,</a:t>
            </a:r>
          </a:p>
          <a:p>
            <a:r>
              <a:rPr lang="ru-RU" sz="1400" dirty="0" smtClean="0"/>
              <a:t>- научить правильно высаживать семена в огород;</a:t>
            </a:r>
          </a:p>
          <a:p>
            <a:r>
              <a:rPr lang="ru-RU" sz="1400" dirty="0" smtClean="0"/>
              <a:t>- дать возможность экспериментально найти оптимальные погодные условия для роста растений;</a:t>
            </a:r>
          </a:p>
          <a:p>
            <a:r>
              <a:rPr lang="ru-RU" sz="1400" dirty="0" smtClean="0"/>
              <a:t>- воспитание уважения к труженикам садов, огородов, полей,</a:t>
            </a:r>
          </a:p>
          <a:p>
            <a:r>
              <a:rPr lang="ru-RU" sz="1400" dirty="0" smtClean="0"/>
              <a:t>- воспитание трудолюбия, инициативы.</a:t>
            </a:r>
          </a:p>
          <a:p>
            <a:pPr marL="173038" indent="-173038">
              <a:buNone/>
            </a:pPr>
            <a:r>
              <a:rPr lang="ru-RU" sz="1800" b="1" dirty="0" smtClean="0"/>
              <a:t>Проблема: </a:t>
            </a:r>
            <a:r>
              <a:rPr lang="ru-RU" sz="1600" dirty="0" smtClean="0"/>
              <a:t>недостаточные представления детей об овощах и фруктах, об особенностях их произрастания, не достаточная </a:t>
            </a:r>
            <a:r>
              <a:rPr lang="ru-RU" sz="1600" dirty="0" err="1" smtClean="0"/>
              <a:t>сформированность</a:t>
            </a:r>
            <a:r>
              <a:rPr lang="ru-RU" sz="1600" dirty="0" smtClean="0"/>
              <a:t> познавательного интереса и трудовых навыков..</a:t>
            </a:r>
            <a:endParaRPr lang="ru-RU" sz="1800" dirty="0" smtClean="0"/>
          </a:p>
          <a:p>
            <a:pPr marL="173038" indent="-173038">
              <a:buNone/>
            </a:pPr>
            <a:r>
              <a:rPr lang="ru-RU" sz="1800" b="1" dirty="0" smtClean="0"/>
              <a:t>Участники проекта: </a:t>
            </a:r>
            <a:r>
              <a:rPr lang="ru-RU" sz="1600" dirty="0" smtClean="0"/>
              <a:t>дети, их родители, воспитатели.</a:t>
            </a:r>
          </a:p>
          <a:p>
            <a:pPr marL="173038" indent="-173038">
              <a:buNone/>
            </a:pPr>
            <a:r>
              <a:rPr lang="ru-RU" sz="1600" dirty="0" smtClean="0"/>
              <a:t>Для реализации проекта был разработан план мероприятий, состоящий из трех этапов.</a:t>
            </a:r>
            <a:endParaRPr lang="ru-RU" sz="1600" dirty="0"/>
          </a:p>
        </p:txBody>
      </p:sp>
      <p:sp>
        <p:nvSpPr>
          <p:cNvPr id="5" name="Заголовок 4"/>
          <p:cNvSpPr>
            <a:spLocks noGrp="1"/>
          </p:cNvSpPr>
          <p:nvPr>
            <p:ph type="title"/>
          </p:nvPr>
        </p:nvSpPr>
        <p:spPr>
          <a:xfrm>
            <a:off x="457200" y="274638"/>
            <a:ext cx="8229600" cy="654032"/>
          </a:xfrm>
        </p:spPr>
        <p:txBody>
          <a:bodyPr>
            <a:normAutofit fontScale="90000"/>
          </a:bodyPr>
          <a:lstStyle/>
          <a:p>
            <a:r>
              <a:rPr lang="ru-RU" dirty="0" smtClean="0">
                <a:solidFill>
                  <a:srgbClr val="CC0000"/>
                </a:solidFill>
                <a:effectLst>
                  <a:outerShdw blurRad="38100" dist="38100" dir="2700000" algn="tl">
                    <a:srgbClr val="000000">
                      <a:alpha val="43137"/>
                    </a:srgbClr>
                  </a:outerShdw>
                </a:effectLst>
              </a:rPr>
              <a:t>ПАСПОРТ ПРОЕКТА</a:t>
            </a:r>
            <a:endParaRPr lang="ru-RU" dirty="0">
              <a:solidFill>
                <a:srgbClr val="CC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rmAutofit fontScale="90000"/>
          </a:bodyPr>
          <a:lstStyle/>
          <a:p>
            <a:r>
              <a:rPr lang="ru-RU" dirty="0" smtClean="0"/>
              <a:t>ЭТАПЫ ПРОЕКТА</a:t>
            </a:r>
            <a:endParaRPr lang="ru-RU" dirty="0"/>
          </a:p>
        </p:txBody>
      </p:sp>
      <p:sp>
        <p:nvSpPr>
          <p:cNvPr id="3" name="Содержимое 2"/>
          <p:cNvSpPr>
            <a:spLocks noGrp="1"/>
          </p:cNvSpPr>
          <p:nvPr>
            <p:ph idx="1"/>
          </p:nvPr>
        </p:nvSpPr>
        <p:spPr>
          <a:xfrm>
            <a:off x="214282" y="785794"/>
            <a:ext cx="8715436" cy="5857916"/>
          </a:xfrm>
        </p:spPr>
        <p:txBody>
          <a:bodyPr>
            <a:normAutofit fontScale="25000" lnSpcReduction="20000"/>
          </a:bodyPr>
          <a:lstStyle/>
          <a:p>
            <a:pPr>
              <a:buNone/>
            </a:pPr>
            <a:r>
              <a:rPr lang="ru-RU" sz="6400" b="1" dirty="0" smtClean="0"/>
              <a:t>Подготовительный этап:</a:t>
            </a:r>
            <a:endParaRPr lang="ru-RU" sz="6400" dirty="0" smtClean="0"/>
          </a:p>
          <a:p>
            <a:r>
              <a:rPr lang="ru-RU" sz="6400" dirty="0" smtClean="0"/>
              <a:t>Изучение  отношения родительской общественности к предлагаемой деятельности в рамках проекта и возможности семей воспитанников по поддержке образовательного процесса,</a:t>
            </a:r>
          </a:p>
          <a:p>
            <a:r>
              <a:rPr lang="ru-RU" sz="6400" dirty="0" smtClean="0"/>
              <a:t>Координирование действий совместно с родителями  по созданию предметно – развивающей среды,</a:t>
            </a:r>
          </a:p>
          <a:p>
            <a:r>
              <a:rPr lang="ru-RU" sz="6400" dirty="0" smtClean="0"/>
              <a:t>Разработка основных методических материалов и изготовление необходимых дидактических пособий.</a:t>
            </a:r>
          </a:p>
          <a:p>
            <a:pPr>
              <a:buNone/>
            </a:pPr>
            <a:r>
              <a:rPr lang="ru-RU" sz="6400" b="1" dirty="0" smtClean="0"/>
              <a:t>Основной этап</a:t>
            </a:r>
            <a:r>
              <a:rPr lang="ru-RU" sz="6400" dirty="0" smtClean="0"/>
              <a:t>:</a:t>
            </a:r>
          </a:p>
          <a:p>
            <a:r>
              <a:rPr lang="ru-RU" sz="6400" dirty="0" smtClean="0"/>
              <a:t>-экспериментальная деятельность; </a:t>
            </a:r>
          </a:p>
          <a:p>
            <a:r>
              <a:rPr lang="ru-RU" sz="6400" dirty="0" smtClean="0"/>
              <a:t>- осуществление практической деятельности детей по выращиванию рассады на подоконнике,</a:t>
            </a:r>
          </a:p>
          <a:p>
            <a:r>
              <a:rPr lang="ru-RU" sz="6400" dirty="0" smtClean="0"/>
              <a:t>- рассматривание как растут растения и уход за ними;</a:t>
            </a:r>
          </a:p>
          <a:p>
            <a:r>
              <a:rPr lang="ru-RU" sz="6400" dirty="0" smtClean="0"/>
              <a:t>- посадка огорода; </a:t>
            </a:r>
          </a:p>
          <a:p>
            <a:r>
              <a:rPr lang="ru-RU" sz="6400" dirty="0" smtClean="0"/>
              <a:t>- знакомство с основами здорового питания через овладение знаниями о пользе овощей и фруктов;</a:t>
            </a:r>
          </a:p>
          <a:p>
            <a:r>
              <a:rPr lang="ru-RU" sz="6400" b="1" dirty="0" smtClean="0"/>
              <a:t>Заключительный этап:</a:t>
            </a:r>
            <a:endParaRPr lang="ru-RU" sz="6400" dirty="0" smtClean="0"/>
          </a:p>
          <a:p>
            <a:r>
              <a:rPr lang="ru-RU" sz="6400" dirty="0" smtClean="0"/>
              <a:t>- подведение итогов;</a:t>
            </a:r>
          </a:p>
          <a:p>
            <a:r>
              <a:rPr lang="ru-RU" sz="6400" dirty="0" smtClean="0"/>
              <a:t>- оформление фотовыставки «Юные огородники»;</a:t>
            </a:r>
          </a:p>
          <a:p>
            <a:r>
              <a:rPr lang="ru-RU" sz="6400" dirty="0" smtClean="0"/>
              <a:t>- выставка совместного с родителями творчества «Подделки с огорода»</a:t>
            </a:r>
          </a:p>
          <a:p>
            <a:r>
              <a:rPr lang="ru-RU" sz="6400" dirty="0" smtClean="0"/>
              <a:t>- сбор урожая;</a:t>
            </a:r>
          </a:p>
          <a:p>
            <a:r>
              <a:rPr lang="ru-RU" sz="6400" dirty="0" smtClean="0"/>
              <a:t>-развлечение «</a:t>
            </a:r>
            <a:r>
              <a:rPr lang="ru-RU" sz="6400" smtClean="0"/>
              <a:t>Веселый огород!»</a:t>
            </a:r>
            <a:endParaRPr lang="ru-RU" sz="6400" dirty="0" smtClean="0"/>
          </a:p>
          <a:p>
            <a:endParaRPr lang="ru-RU" sz="6400" dirty="0" smtClean="0"/>
          </a:p>
          <a:p>
            <a:r>
              <a:rPr lang="ru-RU" sz="6400" b="1" dirty="0" smtClean="0"/>
              <a:t>Срок реализации:  </a:t>
            </a:r>
            <a:r>
              <a:rPr lang="ru-RU" sz="6400" dirty="0" smtClean="0"/>
              <a:t>март</a:t>
            </a:r>
            <a:r>
              <a:rPr lang="ru-RU" sz="6400" b="1" dirty="0" smtClean="0"/>
              <a:t>-</a:t>
            </a:r>
            <a:r>
              <a:rPr lang="ru-RU" sz="6400" dirty="0" smtClean="0"/>
              <a:t>сентябрь</a:t>
            </a:r>
            <a:r>
              <a:rPr lang="ru-RU" sz="6400" b="1" dirty="0" smtClean="0"/>
              <a:t> </a:t>
            </a:r>
            <a:r>
              <a:rPr lang="ru-RU" sz="6400" dirty="0" smtClean="0"/>
              <a:t>2015  год.</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Autofit/>
          </a:bodyPr>
          <a:lstStyle/>
          <a:p>
            <a:r>
              <a:rPr lang="ru-RU" sz="3200" dirty="0" smtClean="0"/>
              <a:t>1 Этап подготовительный </a:t>
            </a:r>
            <a:endParaRPr lang="ru-RU" sz="3200" dirty="0"/>
          </a:p>
        </p:txBody>
      </p:sp>
      <p:sp>
        <p:nvSpPr>
          <p:cNvPr id="5" name="Содержимое 4"/>
          <p:cNvSpPr>
            <a:spLocks noGrp="1"/>
          </p:cNvSpPr>
          <p:nvPr>
            <p:ph idx="1"/>
          </p:nvPr>
        </p:nvSpPr>
        <p:spPr/>
        <p:txBody>
          <a:bodyPr>
            <a:normAutofit fontScale="47500" lnSpcReduction="20000"/>
          </a:bodyPr>
          <a:lstStyle/>
          <a:p>
            <a:pPr>
              <a:buNone/>
            </a:pPr>
            <a:r>
              <a:rPr lang="ru-RU" b="1" dirty="0" smtClean="0"/>
              <a:t>1 этап подготовительный</a:t>
            </a:r>
            <a:endParaRPr lang="ru-RU" dirty="0" smtClean="0"/>
          </a:p>
          <a:p>
            <a:pPr>
              <a:buNone/>
            </a:pPr>
            <a:r>
              <a:rPr lang="ru-RU" b="1" dirty="0" smtClean="0"/>
              <a:t>-</a:t>
            </a:r>
            <a:r>
              <a:rPr lang="ru-RU" dirty="0" smtClean="0"/>
              <a:t> Беседы с детьми, выявление знаний детей о растениях.</a:t>
            </a:r>
          </a:p>
          <a:p>
            <a:pPr>
              <a:buNone/>
            </a:pPr>
            <a:r>
              <a:rPr lang="ru-RU" dirty="0" smtClean="0"/>
              <a:t>- Сбор художественной литературы, иллюстративного материала по данной теме, дидактических игр.</a:t>
            </a:r>
          </a:p>
          <a:p>
            <a:pPr>
              <a:buNone/>
            </a:pPr>
            <a:r>
              <a:rPr lang="ru-RU" dirty="0" smtClean="0"/>
              <a:t>- Подготовить семена для посадки.</a:t>
            </a:r>
          </a:p>
          <a:p>
            <a:pPr>
              <a:buNone/>
            </a:pPr>
            <a:r>
              <a:rPr lang="ru-RU" dirty="0" smtClean="0"/>
              <a:t>- Просмотр презентации «Как прорастают семена»</a:t>
            </a:r>
          </a:p>
          <a:p>
            <a:pPr>
              <a:buNone/>
            </a:pPr>
            <a:r>
              <a:rPr lang="ru-RU" dirty="0" smtClean="0"/>
              <a:t>- Опыт – наблюдение за ростом лука.</a:t>
            </a:r>
          </a:p>
          <a:p>
            <a:pPr>
              <a:buNone/>
            </a:pPr>
            <a:r>
              <a:rPr lang="ru-RU" dirty="0" smtClean="0"/>
              <a:t>Цель: учить детей замечать изменения, которые происходят у прорастающих луковиц,  на примере лука формировать у детей обобщенное представление о комплексе условий, необходимых растению для роста( свет, вода, тепло, почва) Учить детей делать простые опыты с растениями. Развивать понимание: лишение растения даже одного из условий не позволяет правильно и быстро ему расти. Развивать наблюдательность детей, умение замечать изменения растущих луковиц, устанавливать причинно-следственные связи. Учить детей делать зарисовки лука, пользоваться символами.</a:t>
            </a:r>
          </a:p>
          <a:p>
            <a:pPr>
              <a:buNone/>
            </a:pPr>
            <a:r>
              <a:rPr lang="ru-RU" dirty="0" smtClean="0"/>
              <a:t>- Рассказы детей, как они помогают родителям на огороде.</a:t>
            </a:r>
          </a:p>
          <a:p>
            <a:pPr>
              <a:buNone/>
            </a:pPr>
            <a:r>
              <a:rPr lang="ru-RU" dirty="0" smtClean="0"/>
              <a:t> </a:t>
            </a:r>
          </a:p>
          <a:p>
            <a:pPr>
              <a:buNone/>
            </a:pPr>
            <a:r>
              <a:rPr lang="ru-RU" dirty="0" smtClean="0"/>
              <a:t> </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43108" y="571480"/>
            <a:ext cx="3771482" cy="830997"/>
          </a:xfrm>
          <a:prstGeom prst="rect">
            <a:avLst/>
          </a:prstGeom>
          <a:noFill/>
        </p:spPr>
        <p:txBody>
          <a:bodyPr wrap="none" rtlCol="0">
            <a:spAutoFit/>
          </a:bodyPr>
          <a:lstStyle/>
          <a:p>
            <a:r>
              <a:rPr lang="ru-RU" sz="2400" b="1" dirty="0" smtClean="0"/>
              <a:t>2 этап исследовательский</a:t>
            </a:r>
          </a:p>
          <a:p>
            <a:endParaRPr lang="ru-RU" sz="2400" b="1" dirty="0"/>
          </a:p>
        </p:txBody>
      </p:sp>
      <p:sp>
        <p:nvSpPr>
          <p:cNvPr id="10" name="TextBox 9"/>
          <p:cNvSpPr txBox="1"/>
          <p:nvPr/>
        </p:nvSpPr>
        <p:spPr>
          <a:xfrm>
            <a:off x="500034" y="3786190"/>
            <a:ext cx="5429288" cy="6186309"/>
          </a:xfrm>
          <a:prstGeom prst="rect">
            <a:avLst/>
          </a:prstGeom>
          <a:noFill/>
        </p:spPr>
        <p:txBody>
          <a:bodyPr wrap="square" rtlCol="0">
            <a:sp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18" name="Содержимое 17"/>
          <p:cNvSpPr>
            <a:spLocks noGrp="1"/>
          </p:cNvSpPr>
          <p:nvPr>
            <p:ph idx="1"/>
          </p:nvPr>
        </p:nvSpPr>
        <p:spPr/>
        <p:txBody>
          <a:bodyPr>
            <a:normAutofit fontScale="55000" lnSpcReduction="20000"/>
          </a:bodyPr>
          <a:lstStyle/>
          <a:p>
            <a:pPr>
              <a:buNone/>
            </a:pPr>
            <a:r>
              <a:rPr lang="ru-RU" dirty="0" smtClean="0"/>
              <a:t>Беседа «Что такое огород»</a:t>
            </a:r>
          </a:p>
          <a:p>
            <a:pPr>
              <a:buNone/>
            </a:pPr>
            <a:r>
              <a:rPr lang="ru-RU" dirty="0" smtClean="0"/>
              <a:t>- Устройство грядки.</a:t>
            </a:r>
          </a:p>
          <a:p>
            <a:pPr>
              <a:buNone/>
            </a:pPr>
            <a:r>
              <a:rPr lang="ru-RU" dirty="0" smtClean="0"/>
              <a:t>-Эксперимент «Узнаем: какая земля»</a:t>
            </a:r>
          </a:p>
          <a:p>
            <a:pPr>
              <a:buNone/>
            </a:pPr>
            <a:r>
              <a:rPr lang="ru-RU" dirty="0" smtClean="0"/>
              <a:t>Цель: выявить свойства земли (имеет цвет, воздух, сыпучесть)</a:t>
            </a:r>
          </a:p>
          <a:p>
            <a:pPr>
              <a:buNone/>
            </a:pPr>
            <a:r>
              <a:rPr lang="ru-RU" dirty="0" smtClean="0"/>
              <a:t>- Посев семян на грядке.</a:t>
            </a:r>
          </a:p>
          <a:p>
            <a:pPr>
              <a:buNone/>
            </a:pPr>
            <a:r>
              <a:rPr lang="ru-RU" dirty="0" smtClean="0"/>
              <a:t>- Беседа «Кто наши помощники» </a:t>
            </a:r>
          </a:p>
          <a:p>
            <a:pPr>
              <a:buNone/>
            </a:pPr>
            <a:r>
              <a:rPr lang="ru-RU" dirty="0" smtClean="0"/>
              <a:t>- Беседа «Какие условия необходимы для роста растений»</a:t>
            </a:r>
          </a:p>
          <a:p>
            <a:pPr>
              <a:buNone/>
            </a:pPr>
            <a:r>
              <a:rPr lang="ru-RU" dirty="0" smtClean="0"/>
              <a:t>-Опыт «Что делать, если огород не пропалывать?»</a:t>
            </a:r>
          </a:p>
          <a:p>
            <a:pPr>
              <a:buNone/>
            </a:pPr>
            <a:r>
              <a:rPr lang="ru-RU" dirty="0" smtClean="0"/>
              <a:t>Цель: познакомить со значением </a:t>
            </a:r>
            <a:r>
              <a:rPr lang="ru-RU" dirty="0" err="1" smtClean="0"/>
              <a:t>пропалывания</a:t>
            </a:r>
            <a:r>
              <a:rPr lang="ru-RU" dirty="0" smtClean="0"/>
              <a:t> для будущего урожая.</a:t>
            </a:r>
          </a:p>
          <a:p>
            <a:pPr>
              <a:buNone/>
            </a:pPr>
            <a:r>
              <a:rPr lang="ru-RU" dirty="0" smtClean="0"/>
              <a:t>Ход опыта. Систематически пропалывая огород, дети оставляют одну небольшую делянку с посевами нетронутой. Через некоторое время они убеждаются, что сорняки растут значительно быстрее, чем культурные растения. Последние, страдая от недостатка света, становятся тонкими, хилыми, значительно отстают в росте.</a:t>
            </a:r>
          </a:p>
          <a:p>
            <a:pPr>
              <a:buNone/>
            </a:pPr>
            <a:r>
              <a:rPr lang="ru-RU" dirty="0" smtClean="0"/>
              <a:t>Вывод: сорняки мешают нормальному росту посаженных растений.</a:t>
            </a:r>
          </a:p>
          <a:p>
            <a:pPr>
              <a:buNone/>
            </a:pPr>
            <a:r>
              <a:rPr lang="ru-RU" dirty="0" smtClean="0"/>
              <a:t>- Наблюдение за всходами, ростом растений.</a:t>
            </a:r>
          </a:p>
          <a:p>
            <a:pPr>
              <a:buNone/>
            </a:pPr>
            <a:r>
              <a:rPr lang="ru-RU" dirty="0" smtClean="0"/>
              <a:t>-Составление дневника наблюдений за ростом растений.</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flipH="1">
            <a:off x="357155" y="428604"/>
            <a:ext cx="8429683" cy="369332"/>
          </a:xfrm>
          <a:prstGeom prst="rect">
            <a:avLst/>
          </a:prstGeom>
          <a:noFill/>
        </p:spPr>
        <p:txBody>
          <a:bodyPr wrap="square" rtlCol="0">
            <a:spAutoFit/>
          </a:bodyPr>
          <a:lstStyle/>
          <a:p>
            <a:endParaRPr lang="ru-RU" dirty="0"/>
          </a:p>
        </p:txBody>
      </p:sp>
      <p:sp>
        <p:nvSpPr>
          <p:cNvPr id="13316" name="Rectangle 4"/>
          <p:cNvSpPr>
            <a:spLocks noChangeArrowheads="1"/>
          </p:cNvSpPr>
          <p:nvPr/>
        </p:nvSpPr>
        <p:spPr bwMode="auto">
          <a:xfrm>
            <a:off x="214282" y="357166"/>
            <a:ext cx="8929718"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-Беседа </a:t>
            </a:r>
            <a:r>
              <a:rPr kumimoji="0" lang="ru-RU"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Такие разные овощи</a:t>
            </a:r>
            <a:r>
              <a:rPr kumimoji="0" lang="ru-RU"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Цели: уточнить представления о названиях, форме, вкусе, цвете овощей; развивать речь, активизировать словарный запас.</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Назовите овощи, растущие на грядках. Рассмотреть соседние грядки, что на них растет. Сравнить плоды на разных растениях. Чем они отличаются? На одном растении могут быть плоды разной спелости, а значит, разного размера, цвета. Сравнить два вида овощей на разных грядках. Объяснить детям, что это разные сорта одного и того же вида. Найти новые плоды, листья, усики, появление из бутона новых плод</a:t>
            </a: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ов</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появление новых цветов</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-Наблюдения за растениями на огороде</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Цели: учить называть растения, которые растут на огороде.</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Вопросы: Что изменилось на огороде? Что здесь выращивают? Какие овощи были посажены? Что можно из них приготовить? Все ли растения есть на грядках? Если некоторые уже убраны, то какие? Какие овощи еще дозревают? </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-Настольные, печатные, подвижные игры. </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Д/и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Что растет на огороде</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Опиши, я отгадаю</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 семени до овоща</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др. П/и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Огуречик</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огуречик</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Мыши в кладовой</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-Драматизация сказки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Репка</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Разгадывание загадок.</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Продуктивная деятельность: аппликация </a:t>
            </a:r>
            <a:r>
              <a:rPr kumimoji="0" lang="ru-RU"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Овощи на тарелке</a:t>
            </a:r>
            <a:r>
              <a:rPr kumimoji="0" lang="ru-RU"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рисование </a:t>
            </a:r>
            <a:r>
              <a:rPr kumimoji="0" lang="ru-RU"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Любимое растение</a:t>
            </a:r>
            <a:r>
              <a:rPr kumimoji="0" lang="ru-RU"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работа с раскрасками.</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Сюжетно-ролевые игры -  «На даче», «В магазине», «Поливаю огород», «Засолка на зиму»</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Коммуникативная деятельность: составление рассказа «Лето на огороде»,  разучивание пословиц, </a:t>
            </a:r>
            <a:r>
              <a:rPr kumimoji="0" lang="ru-RU" sz="1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потешек</a:t>
            </a: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поговорок о труде .</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-Художественная </a:t>
            </a:r>
            <a:r>
              <a:rPr kumimoji="0" lang="ru-RU" sz="1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литературв</a:t>
            </a: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С. Виталий «Огород», С. Сирена «Огород»,  О. Емельянова «Что растет на огороде». Произведения - Дж. </a:t>
            </a:r>
            <a:r>
              <a:rPr kumimoji="0" lang="ru-RU" sz="1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Родари</a:t>
            </a: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Чиполлино</a:t>
            </a: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загадки, пословицы, поговорки об овощах, фруктах.</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14290"/>
            <a:ext cx="8229600" cy="6072230"/>
          </a:xfrm>
        </p:spPr>
        <p:txBody>
          <a:bodyPr>
            <a:normAutofit fontScale="32500" lnSpcReduction="20000"/>
          </a:bodyPr>
          <a:lstStyle/>
          <a:p>
            <a:pPr marL="0" indent="0" algn="just">
              <a:buNone/>
            </a:pPr>
            <a:endParaRPr lang="ru-RU" sz="6400" dirty="0" smtClean="0"/>
          </a:p>
          <a:p>
            <a:pPr marL="0" indent="0" algn="just">
              <a:buNone/>
            </a:pPr>
            <a:endParaRPr lang="ru-RU" sz="6400" dirty="0" smtClean="0"/>
          </a:p>
          <a:p>
            <a:pPr>
              <a:buNone/>
            </a:pPr>
            <a:r>
              <a:rPr lang="ru-RU" sz="7200" b="1" dirty="0" smtClean="0"/>
              <a:t>                 3 этап заключительный. </a:t>
            </a:r>
          </a:p>
          <a:p>
            <a:pPr>
              <a:buNone/>
            </a:pPr>
            <a:endParaRPr lang="ru-RU" sz="7200" dirty="0" smtClean="0"/>
          </a:p>
          <a:p>
            <a:pPr>
              <a:buNone/>
            </a:pPr>
            <a:r>
              <a:rPr lang="ru-RU" sz="5600" b="1" dirty="0" smtClean="0"/>
              <a:t>- </a:t>
            </a:r>
            <a:r>
              <a:rPr lang="ru-RU" sz="5600" dirty="0" smtClean="0"/>
              <a:t>Сбор урожая  (приготовление овощных блюд)</a:t>
            </a:r>
          </a:p>
          <a:p>
            <a:pPr>
              <a:buNone/>
            </a:pPr>
            <a:r>
              <a:rPr lang="ru-RU" sz="5600" dirty="0" smtClean="0"/>
              <a:t>- Развлечение «Веселый огород».</a:t>
            </a:r>
          </a:p>
          <a:p>
            <a:pPr>
              <a:buNone/>
            </a:pPr>
            <a:r>
              <a:rPr lang="ru-RU" sz="5600" dirty="0" smtClean="0"/>
              <a:t>-Фотовыставка.</a:t>
            </a:r>
          </a:p>
          <a:p>
            <a:pPr>
              <a:buNone/>
            </a:pPr>
            <a:r>
              <a:rPr lang="ru-RU" sz="5600" dirty="0" smtClean="0"/>
              <a:t> </a:t>
            </a:r>
          </a:p>
          <a:p>
            <a:pPr>
              <a:buNone/>
            </a:pPr>
            <a:r>
              <a:rPr lang="ru-RU" sz="5600" dirty="0" smtClean="0"/>
              <a:t> </a:t>
            </a:r>
          </a:p>
          <a:p>
            <a:pPr>
              <a:buNone/>
            </a:pPr>
            <a:r>
              <a:rPr lang="ru-RU" sz="5600" dirty="0" smtClean="0"/>
              <a:t> </a:t>
            </a:r>
          </a:p>
          <a:p>
            <a:pPr>
              <a:buNone/>
            </a:pPr>
            <a:r>
              <a:rPr lang="ru-RU" sz="5600" b="1" dirty="0" smtClean="0"/>
              <a:t>В результате реализации проекта:</a:t>
            </a:r>
            <a:r>
              <a:rPr lang="ru-RU" sz="5600" dirty="0" smtClean="0"/>
              <a:t> </a:t>
            </a:r>
          </a:p>
          <a:p>
            <a:pPr>
              <a:buNone/>
            </a:pPr>
            <a:r>
              <a:rPr lang="ru-RU" sz="5600" dirty="0" smtClean="0"/>
              <a:t>      Дети научились ухаживать за растениями и познакомились с условиями их содержания, научились подмечать красоту растительного мира. Между детьми укрепились дружеские взаимоотношения, они научились работать совместно.</a:t>
            </a:r>
          </a:p>
          <a:p>
            <a:pPr>
              <a:buNone/>
            </a:pPr>
            <a:r>
              <a:rPr lang="ru-RU" sz="5600" dirty="0" smtClean="0"/>
              <a:t>       У них сформировались знания о росте растений в естественных условиях.</a:t>
            </a:r>
          </a:p>
          <a:p>
            <a:pPr>
              <a:buNone/>
            </a:pPr>
            <a:r>
              <a:rPr lang="ru-RU" sz="5600" dirty="0" smtClean="0"/>
              <a:t>       Коллектив группы (взрослые и дети) собрали урожай  лука, моркови, огурцов, укропа, редиса. Дети с большим удовольствием попробовали овощи и зелень, выращенные своими руками на обед. Они не только сами употребляли в пищу, но и угощали животных зимнего сада.</a:t>
            </a:r>
          </a:p>
          <a:p>
            <a:pPr>
              <a:buNone/>
            </a:pPr>
            <a:r>
              <a:rPr lang="ru-RU" sz="5600" dirty="0" smtClean="0"/>
              <a:t>       Все этапы фотографировались и оформлена фотовыставка.</a:t>
            </a:r>
          </a:p>
          <a:p>
            <a:r>
              <a:rPr lang="ru-RU" sz="1600" dirty="0" smtClean="0"/>
              <a:t> </a:t>
            </a:r>
          </a:p>
          <a:p>
            <a:r>
              <a:rPr lang="ru-RU" sz="1600" dirty="0" smtClean="0"/>
              <a:t> </a:t>
            </a:r>
          </a:p>
          <a:p>
            <a:r>
              <a:rPr lang="ru-RU" sz="1600" dirty="0" smtClean="0"/>
              <a:t> </a:t>
            </a:r>
          </a:p>
          <a:p>
            <a:r>
              <a:rPr lang="ru-RU" sz="1600" dirty="0" smtClean="0"/>
              <a:t> </a:t>
            </a:r>
          </a:p>
          <a:p>
            <a:endParaRPr lang="ru-RU" dirty="0"/>
          </a:p>
        </p:txBody>
      </p:sp>
    </p:spTree>
  </p:cSld>
  <p:clrMapOvr>
    <a:masterClrMapping/>
  </p:clrMapOvr>
</p:sld>
</file>

<file path=ppt/theme/theme1.xml><?xml version="1.0" encoding="utf-8"?>
<a:theme xmlns:a="http://schemas.openxmlformats.org/drawingml/2006/main" name="Тема Office">
  <a:themeElements>
    <a:clrScheme name="Другая 6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C0000"/>
      </a:hlink>
      <a:folHlink>
        <a:srgbClr val="974806"/>
      </a:folHlink>
    </a:clrScheme>
    <a:fontScheme name="Другая 1">
      <a:majorFont>
        <a:latin typeface="Times New Roman"/>
        <a:ea typeface=""/>
        <a:cs typeface="Times New Roman"/>
      </a:majorFont>
      <a:minorFont>
        <a:latin typeface="Times New Roman"/>
        <a:ea typeface=""/>
        <a:cs typeface="Times New Roma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891</TotalTime>
  <Words>797</Words>
  <Application>Microsoft Office PowerPoint</Application>
  <PresentationFormat>Экран (4:3)</PresentationFormat>
  <Paragraphs>137</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Маленькие  огородники</vt:lpstr>
      <vt:lpstr> ПРОЕКТ «Маленькие огородники»                        </vt:lpstr>
      <vt:lpstr>Слайд 3</vt:lpstr>
      <vt:lpstr>ПАСПОРТ ПРОЕКТА</vt:lpstr>
      <vt:lpstr>ЭТАПЫ ПРОЕКТА</vt:lpstr>
      <vt:lpstr>1 Этап подготовительный </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презентации</dc:title>
  <dc:creator>Елена</dc:creator>
  <cp:lastModifiedBy>Lenovo</cp:lastModifiedBy>
  <cp:revision>36</cp:revision>
  <dcterms:created xsi:type="dcterms:W3CDTF">2014-08-08T16:01:14Z</dcterms:created>
  <dcterms:modified xsi:type="dcterms:W3CDTF">2017-02-20T13:59:24Z</dcterms:modified>
</cp:coreProperties>
</file>